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  <p:sldMasterId id="2147483664" r:id="rId3"/>
  </p:sldMasterIdLst>
  <p:notesMasterIdLst>
    <p:notesMasterId r:id="rId16"/>
  </p:notesMasterIdLst>
  <p:sldIdLst>
    <p:sldId id="256" r:id="rId4"/>
    <p:sldId id="335" r:id="rId5"/>
    <p:sldId id="370" r:id="rId6"/>
    <p:sldId id="354" r:id="rId7"/>
    <p:sldId id="360" r:id="rId8"/>
    <p:sldId id="361" r:id="rId9"/>
    <p:sldId id="362" r:id="rId10"/>
    <p:sldId id="358" r:id="rId11"/>
    <p:sldId id="363" r:id="rId12"/>
    <p:sldId id="369" r:id="rId13"/>
    <p:sldId id="364" r:id="rId14"/>
    <p:sldId id="367" r:id="rId15"/>
  </p:sldIdLst>
  <p:sldSz cx="12192000" cy="6858000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6" autoAdjust="0"/>
    <p:restoredTop sz="64053" autoAdjust="0"/>
  </p:normalViewPr>
  <p:slideViewPr>
    <p:cSldViewPr snapToGrid="0">
      <p:cViewPr varScale="1">
        <p:scale>
          <a:sx n="70" d="100"/>
          <a:sy n="70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1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67311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9B736F87-8DE4-4089-8B50-B6B036DEEA31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48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82297"/>
            <a:ext cx="5486400" cy="36673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5"/>
            <a:ext cx="2971800" cy="46731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846555"/>
            <a:ext cx="2971800" cy="46731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CF560F66-855C-4D2D-A4AC-1D626D8D2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006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60F66-855C-4D2D-A4AC-1D626D8D2BA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0211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At</a:t>
            </a:r>
          </a:p>
        </p:txBody>
      </p:sp>
      <p:sp>
        <p:nvSpPr>
          <p:cNvPr id="2355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3378" indent="-2859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659" indent="-2287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1122" indent="-2287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8585" indent="-2287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6048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3512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0975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8438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24916" eaLnBrk="1" hangingPunct="1">
              <a:spcBef>
                <a:spcPct val="0"/>
              </a:spcBef>
              <a:defRPr/>
            </a:pPr>
            <a:r>
              <a:rPr lang="en-US" altLang="en-US">
                <a:solidFill>
                  <a:prstClr val="black"/>
                </a:solidFill>
              </a:rPr>
              <a:t>Field Services Program Supervisor</a:t>
            </a:r>
          </a:p>
        </p:txBody>
      </p:sp>
      <p:sp>
        <p:nvSpPr>
          <p:cNvPr id="23557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3378" indent="-2859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659" indent="-2287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1122" indent="-2287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8585" indent="-2287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6048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3512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0975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8438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24916" eaLnBrk="1" hangingPunct="1">
              <a:spcBef>
                <a:spcPct val="0"/>
              </a:spcBef>
              <a:defRPr/>
            </a:pPr>
            <a:r>
              <a:rPr lang="en-US" altLang="en-US">
                <a:solidFill>
                  <a:prstClr val="black"/>
                </a:solidFill>
              </a:rPr>
              <a:t>By: Stephen Works</a:t>
            </a:r>
          </a:p>
        </p:txBody>
      </p:sp>
      <p:sp>
        <p:nvSpPr>
          <p:cNvPr id="23558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3378" indent="-2859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659" indent="-2287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1122" indent="-2287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8585" indent="-2287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6048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3512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0975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8438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24916" eaLnBrk="1" hangingPunct="1">
              <a:spcBef>
                <a:spcPct val="0"/>
              </a:spcBef>
              <a:defRPr/>
            </a:pPr>
            <a:fld id="{0E5C3FC7-9E70-4D65-AB76-3D6F6DC7D84A}" type="slidenum">
              <a:rPr lang="en-US" altLang="en-US">
                <a:solidFill>
                  <a:prstClr val="black"/>
                </a:solidFill>
              </a:rPr>
              <a:pPr defTabSz="924916" eaLnBrk="1" hangingPunct="1">
                <a:spcBef>
                  <a:spcPct val="0"/>
                </a:spcBef>
                <a:defRPr/>
              </a:pPr>
              <a:t>11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3559" name="Date Placeholder 1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3378" indent="-2859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659" indent="-2287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1122" indent="-2287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8585" indent="-2287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6048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3512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0975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8438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24916" eaLnBrk="1" hangingPunct="1">
              <a:spcBef>
                <a:spcPct val="0"/>
              </a:spcBef>
              <a:defRPr/>
            </a:pPr>
            <a:fld id="{1CA6B90F-1468-4713-897F-9D8DF04BA3F2}" type="datetime1">
              <a:rPr lang="en-US" altLang="en-US">
                <a:solidFill>
                  <a:prstClr val="black"/>
                </a:solidFill>
              </a:rPr>
              <a:pPr defTabSz="924916" eaLnBrk="1" hangingPunct="1">
                <a:spcBef>
                  <a:spcPct val="0"/>
                </a:spcBef>
                <a:defRPr/>
              </a:pPr>
              <a:t>9/22/2023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0795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At</a:t>
            </a:r>
          </a:p>
        </p:txBody>
      </p:sp>
      <p:sp>
        <p:nvSpPr>
          <p:cNvPr id="2355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3378" indent="-2859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659" indent="-2287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1122" indent="-2287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8585" indent="-2287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6048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3512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0975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8438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24916" eaLnBrk="1" hangingPunct="1">
              <a:spcBef>
                <a:spcPct val="0"/>
              </a:spcBef>
              <a:defRPr/>
            </a:pPr>
            <a:r>
              <a:rPr lang="en-US" altLang="en-US">
                <a:solidFill>
                  <a:prstClr val="black"/>
                </a:solidFill>
              </a:rPr>
              <a:t>Field Services Program Supervisor</a:t>
            </a:r>
          </a:p>
        </p:txBody>
      </p:sp>
      <p:sp>
        <p:nvSpPr>
          <p:cNvPr id="23557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3378" indent="-2859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659" indent="-2287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1122" indent="-2287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8585" indent="-2287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6048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3512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0975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8438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24916" eaLnBrk="1" hangingPunct="1">
              <a:spcBef>
                <a:spcPct val="0"/>
              </a:spcBef>
              <a:defRPr/>
            </a:pPr>
            <a:r>
              <a:rPr lang="en-US" altLang="en-US">
                <a:solidFill>
                  <a:prstClr val="black"/>
                </a:solidFill>
              </a:rPr>
              <a:t>By: Stephen Works</a:t>
            </a:r>
          </a:p>
        </p:txBody>
      </p:sp>
      <p:sp>
        <p:nvSpPr>
          <p:cNvPr id="23558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3378" indent="-2859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659" indent="-2287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1122" indent="-2287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8585" indent="-2287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6048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3512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0975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8438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24916" eaLnBrk="1" hangingPunct="1">
              <a:spcBef>
                <a:spcPct val="0"/>
              </a:spcBef>
              <a:defRPr/>
            </a:pPr>
            <a:fld id="{0E5C3FC7-9E70-4D65-AB76-3D6F6DC7D84A}" type="slidenum">
              <a:rPr lang="en-US" altLang="en-US">
                <a:solidFill>
                  <a:prstClr val="black"/>
                </a:solidFill>
              </a:rPr>
              <a:pPr defTabSz="924916" eaLnBrk="1" hangingPunct="1">
                <a:spcBef>
                  <a:spcPct val="0"/>
                </a:spcBef>
                <a:defRPr/>
              </a:pPr>
              <a:t>12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3559" name="Date Placeholder 1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3378" indent="-2859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659" indent="-2287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1122" indent="-2287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8585" indent="-2287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6048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3512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0975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8438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24916" eaLnBrk="1" hangingPunct="1">
              <a:spcBef>
                <a:spcPct val="0"/>
              </a:spcBef>
              <a:defRPr/>
            </a:pPr>
            <a:fld id="{1CA6B90F-1468-4713-897F-9D8DF04BA3F2}" type="datetime1">
              <a:rPr lang="en-US" altLang="en-US">
                <a:solidFill>
                  <a:prstClr val="black"/>
                </a:solidFill>
              </a:rPr>
              <a:pPr defTabSz="924916" eaLnBrk="1" hangingPunct="1">
                <a:spcBef>
                  <a:spcPct val="0"/>
                </a:spcBef>
                <a:defRPr/>
              </a:pPr>
              <a:t>9/22/2023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446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At</a:t>
            </a:r>
          </a:p>
        </p:txBody>
      </p:sp>
      <p:sp>
        <p:nvSpPr>
          <p:cNvPr id="2355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3378" indent="-2859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659" indent="-2287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1122" indent="-2287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8585" indent="-2287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6048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3512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0975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8438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24916" eaLnBrk="1" hangingPunct="1">
              <a:spcBef>
                <a:spcPct val="0"/>
              </a:spcBef>
              <a:defRPr/>
            </a:pPr>
            <a:r>
              <a:rPr lang="en-US" altLang="en-US">
                <a:solidFill>
                  <a:prstClr val="black"/>
                </a:solidFill>
              </a:rPr>
              <a:t>Field Services Program Supervisor</a:t>
            </a:r>
          </a:p>
        </p:txBody>
      </p:sp>
      <p:sp>
        <p:nvSpPr>
          <p:cNvPr id="23557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3378" indent="-2859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659" indent="-2287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1122" indent="-2287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8585" indent="-2287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6048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3512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0975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8438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24916" eaLnBrk="1" hangingPunct="1">
              <a:spcBef>
                <a:spcPct val="0"/>
              </a:spcBef>
              <a:defRPr/>
            </a:pPr>
            <a:r>
              <a:rPr lang="en-US" altLang="en-US">
                <a:solidFill>
                  <a:prstClr val="black"/>
                </a:solidFill>
              </a:rPr>
              <a:t>By: Stephen Works</a:t>
            </a:r>
          </a:p>
        </p:txBody>
      </p:sp>
      <p:sp>
        <p:nvSpPr>
          <p:cNvPr id="23558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3378" indent="-2859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659" indent="-2287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1122" indent="-2287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8585" indent="-2287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6048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3512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0975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8438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24916" eaLnBrk="1" hangingPunct="1">
              <a:spcBef>
                <a:spcPct val="0"/>
              </a:spcBef>
              <a:defRPr/>
            </a:pPr>
            <a:fld id="{0E5C3FC7-9E70-4D65-AB76-3D6F6DC7D84A}" type="slidenum">
              <a:rPr lang="en-US" altLang="en-US">
                <a:solidFill>
                  <a:prstClr val="black"/>
                </a:solidFill>
              </a:rPr>
              <a:pPr defTabSz="924916" eaLnBrk="1" hangingPunct="1">
                <a:spcBef>
                  <a:spcPct val="0"/>
                </a:spcBef>
                <a:defRPr/>
              </a:pPr>
              <a:t>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3559" name="Date Placeholder 1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3378" indent="-2859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659" indent="-2287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1122" indent="-2287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8585" indent="-2287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6048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3512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0975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8438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24916" eaLnBrk="1" hangingPunct="1">
              <a:spcBef>
                <a:spcPct val="0"/>
              </a:spcBef>
              <a:defRPr/>
            </a:pPr>
            <a:fld id="{1CA6B90F-1468-4713-897F-9D8DF04BA3F2}" type="datetime1">
              <a:rPr lang="en-US" altLang="en-US">
                <a:solidFill>
                  <a:prstClr val="black"/>
                </a:solidFill>
              </a:rPr>
              <a:pPr defTabSz="924916" eaLnBrk="1" hangingPunct="1">
                <a:spcBef>
                  <a:spcPct val="0"/>
                </a:spcBef>
                <a:defRPr/>
              </a:pPr>
              <a:t>9/22/2023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426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At</a:t>
            </a:r>
          </a:p>
        </p:txBody>
      </p:sp>
      <p:sp>
        <p:nvSpPr>
          <p:cNvPr id="2355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3378" indent="-2859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659" indent="-2287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1122" indent="-2287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8585" indent="-2287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6048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3512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0975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8438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24916" eaLnBrk="1" hangingPunct="1">
              <a:spcBef>
                <a:spcPct val="0"/>
              </a:spcBef>
              <a:defRPr/>
            </a:pPr>
            <a:r>
              <a:rPr lang="en-US" altLang="en-US">
                <a:solidFill>
                  <a:prstClr val="black"/>
                </a:solidFill>
              </a:rPr>
              <a:t>Field Services Program Supervisor</a:t>
            </a:r>
          </a:p>
        </p:txBody>
      </p:sp>
      <p:sp>
        <p:nvSpPr>
          <p:cNvPr id="23557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3378" indent="-2859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659" indent="-2287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1122" indent="-2287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8585" indent="-2287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6048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3512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0975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8438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24916" eaLnBrk="1" hangingPunct="1">
              <a:spcBef>
                <a:spcPct val="0"/>
              </a:spcBef>
              <a:defRPr/>
            </a:pPr>
            <a:r>
              <a:rPr lang="en-US" altLang="en-US">
                <a:solidFill>
                  <a:prstClr val="black"/>
                </a:solidFill>
              </a:rPr>
              <a:t>By: Stephen Works</a:t>
            </a:r>
          </a:p>
        </p:txBody>
      </p:sp>
      <p:sp>
        <p:nvSpPr>
          <p:cNvPr id="23558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3378" indent="-2859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659" indent="-2287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1122" indent="-2287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8585" indent="-2287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6048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3512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0975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8438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24916" eaLnBrk="1" hangingPunct="1">
              <a:spcBef>
                <a:spcPct val="0"/>
              </a:spcBef>
              <a:defRPr/>
            </a:pPr>
            <a:fld id="{0E5C3FC7-9E70-4D65-AB76-3D6F6DC7D84A}" type="slidenum">
              <a:rPr lang="en-US" altLang="en-US">
                <a:solidFill>
                  <a:prstClr val="black"/>
                </a:solidFill>
              </a:rPr>
              <a:pPr defTabSz="924916" eaLnBrk="1" hangingPunct="1">
                <a:spcBef>
                  <a:spcPct val="0"/>
                </a:spcBef>
                <a:defRPr/>
              </a:pPr>
              <a:t>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3559" name="Date Placeholder 1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3378" indent="-2859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659" indent="-2287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1122" indent="-2287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8585" indent="-2287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6048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3512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0975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8438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24916" eaLnBrk="1" hangingPunct="1">
              <a:spcBef>
                <a:spcPct val="0"/>
              </a:spcBef>
              <a:defRPr/>
            </a:pPr>
            <a:fld id="{1CA6B90F-1468-4713-897F-9D8DF04BA3F2}" type="datetime1">
              <a:rPr lang="en-US" altLang="en-US">
                <a:solidFill>
                  <a:prstClr val="black"/>
                </a:solidFill>
              </a:rPr>
              <a:pPr defTabSz="924916" eaLnBrk="1" hangingPunct="1">
                <a:spcBef>
                  <a:spcPct val="0"/>
                </a:spcBef>
                <a:defRPr/>
              </a:pPr>
              <a:t>9/22/2023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850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At</a:t>
            </a:r>
          </a:p>
        </p:txBody>
      </p:sp>
      <p:sp>
        <p:nvSpPr>
          <p:cNvPr id="2355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3378" indent="-2859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659" indent="-2287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1122" indent="-2287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8585" indent="-2287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6048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3512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0975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8438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24916" eaLnBrk="1" hangingPunct="1">
              <a:spcBef>
                <a:spcPct val="0"/>
              </a:spcBef>
              <a:defRPr/>
            </a:pPr>
            <a:r>
              <a:rPr lang="en-US" altLang="en-US">
                <a:solidFill>
                  <a:prstClr val="black"/>
                </a:solidFill>
              </a:rPr>
              <a:t>Field Services Program Supervisor</a:t>
            </a:r>
          </a:p>
        </p:txBody>
      </p:sp>
      <p:sp>
        <p:nvSpPr>
          <p:cNvPr id="23557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3378" indent="-2859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659" indent="-2287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1122" indent="-2287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8585" indent="-2287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6048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3512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0975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8438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24916" eaLnBrk="1" hangingPunct="1">
              <a:spcBef>
                <a:spcPct val="0"/>
              </a:spcBef>
              <a:defRPr/>
            </a:pPr>
            <a:r>
              <a:rPr lang="en-US" altLang="en-US">
                <a:solidFill>
                  <a:prstClr val="black"/>
                </a:solidFill>
              </a:rPr>
              <a:t>By: Stephen Works</a:t>
            </a:r>
          </a:p>
        </p:txBody>
      </p:sp>
      <p:sp>
        <p:nvSpPr>
          <p:cNvPr id="23558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3378" indent="-2859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659" indent="-2287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1122" indent="-2287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8585" indent="-2287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6048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3512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0975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8438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24916" eaLnBrk="1" hangingPunct="1">
              <a:spcBef>
                <a:spcPct val="0"/>
              </a:spcBef>
              <a:defRPr/>
            </a:pPr>
            <a:fld id="{0E5C3FC7-9E70-4D65-AB76-3D6F6DC7D84A}" type="slidenum">
              <a:rPr lang="en-US" altLang="en-US">
                <a:solidFill>
                  <a:prstClr val="black"/>
                </a:solidFill>
              </a:rPr>
              <a:pPr defTabSz="924916" eaLnBrk="1" hangingPunct="1">
                <a:spcBef>
                  <a:spcPct val="0"/>
                </a:spcBef>
                <a:defRPr/>
              </a:pPr>
              <a:t>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3559" name="Date Placeholder 1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3378" indent="-2859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659" indent="-2287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1122" indent="-2287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8585" indent="-2287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6048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3512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0975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8438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24916" eaLnBrk="1" hangingPunct="1">
              <a:spcBef>
                <a:spcPct val="0"/>
              </a:spcBef>
              <a:defRPr/>
            </a:pPr>
            <a:fld id="{1CA6B90F-1468-4713-897F-9D8DF04BA3F2}" type="datetime1">
              <a:rPr lang="en-US" altLang="en-US">
                <a:solidFill>
                  <a:prstClr val="black"/>
                </a:solidFill>
              </a:rPr>
              <a:pPr defTabSz="924916" eaLnBrk="1" hangingPunct="1">
                <a:spcBef>
                  <a:spcPct val="0"/>
                </a:spcBef>
                <a:defRPr/>
              </a:pPr>
              <a:t>9/22/2023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085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At</a:t>
            </a:r>
          </a:p>
        </p:txBody>
      </p:sp>
      <p:sp>
        <p:nvSpPr>
          <p:cNvPr id="2355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3378" indent="-2859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659" indent="-2287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1122" indent="-2287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8585" indent="-2287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6048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3512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0975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8438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24916" eaLnBrk="1" hangingPunct="1">
              <a:spcBef>
                <a:spcPct val="0"/>
              </a:spcBef>
              <a:defRPr/>
            </a:pPr>
            <a:r>
              <a:rPr lang="en-US" altLang="en-US">
                <a:solidFill>
                  <a:prstClr val="black"/>
                </a:solidFill>
              </a:rPr>
              <a:t>Field Services Program Supervisor</a:t>
            </a:r>
          </a:p>
        </p:txBody>
      </p:sp>
      <p:sp>
        <p:nvSpPr>
          <p:cNvPr id="23557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3378" indent="-2859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659" indent="-2287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1122" indent="-2287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8585" indent="-2287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6048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3512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0975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8438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24916" eaLnBrk="1" hangingPunct="1">
              <a:spcBef>
                <a:spcPct val="0"/>
              </a:spcBef>
              <a:defRPr/>
            </a:pPr>
            <a:r>
              <a:rPr lang="en-US" altLang="en-US">
                <a:solidFill>
                  <a:prstClr val="black"/>
                </a:solidFill>
              </a:rPr>
              <a:t>By: Stephen Works</a:t>
            </a:r>
          </a:p>
        </p:txBody>
      </p:sp>
      <p:sp>
        <p:nvSpPr>
          <p:cNvPr id="23558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3378" indent="-2859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659" indent="-2287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1122" indent="-2287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8585" indent="-2287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6048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3512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0975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8438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24916" eaLnBrk="1" hangingPunct="1">
              <a:spcBef>
                <a:spcPct val="0"/>
              </a:spcBef>
              <a:defRPr/>
            </a:pPr>
            <a:fld id="{0E5C3FC7-9E70-4D65-AB76-3D6F6DC7D84A}" type="slidenum">
              <a:rPr lang="en-US" altLang="en-US">
                <a:solidFill>
                  <a:prstClr val="black"/>
                </a:solidFill>
              </a:rPr>
              <a:pPr defTabSz="924916" eaLnBrk="1" hangingPunct="1">
                <a:spcBef>
                  <a:spcPct val="0"/>
                </a:spcBef>
                <a:defRPr/>
              </a:pPr>
              <a:t>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3559" name="Date Placeholder 1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3378" indent="-2859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659" indent="-2287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1122" indent="-2287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8585" indent="-2287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6048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3512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0975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8438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24916" eaLnBrk="1" hangingPunct="1">
              <a:spcBef>
                <a:spcPct val="0"/>
              </a:spcBef>
              <a:defRPr/>
            </a:pPr>
            <a:fld id="{1CA6B90F-1468-4713-897F-9D8DF04BA3F2}" type="datetime1">
              <a:rPr lang="en-US" altLang="en-US">
                <a:solidFill>
                  <a:prstClr val="black"/>
                </a:solidFill>
              </a:rPr>
              <a:pPr defTabSz="924916" eaLnBrk="1" hangingPunct="1">
                <a:spcBef>
                  <a:spcPct val="0"/>
                </a:spcBef>
                <a:defRPr/>
              </a:pPr>
              <a:t>9/22/2023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993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At</a:t>
            </a:r>
          </a:p>
        </p:txBody>
      </p:sp>
      <p:sp>
        <p:nvSpPr>
          <p:cNvPr id="2355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3378" indent="-2859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659" indent="-2287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1122" indent="-2287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8585" indent="-2287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6048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3512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0975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8438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24916" eaLnBrk="1" hangingPunct="1">
              <a:spcBef>
                <a:spcPct val="0"/>
              </a:spcBef>
              <a:defRPr/>
            </a:pPr>
            <a:r>
              <a:rPr lang="en-US" altLang="en-US">
                <a:solidFill>
                  <a:prstClr val="black"/>
                </a:solidFill>
              </a:rPr>
              <a:t>Field Services Program Supervisor</a:t>
            </a:r>
          </a:p>
        </p:txBody>
      </p:sp>
      <p:sp>
        <p:nvSpPr>
          <p:cNvPr id="23557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3378" indent="-2859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659" indent="-2287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1122" indent="-2287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8585" indent="-2287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6048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3512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0975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8438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24916" eaLnBrk="1" hangingPunct="1">
              <a:spcBef>
                <a:spcPct val="0"/>
              </a:spcBef>
              <a:defRPr/>
            </a:pPr>
            <a:r>
              <a:rPr lang="en-US" altLang="en-US">
                <a:solidFill>
                  <a:prstClr val="black"/>
                </a:solidFill>
              </a:rPr>
              <a:t>By: Stephen Works</a:t>
            </a:r>
          </a:p>
        </p:txBody>
      </p:sp>
      <p:sp>
        <p:nvSpPr>
          <p:cNvPr id="23558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3378" indent="-2859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659" indent="-2287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1122" indent="-2287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8585" indent="-2287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6048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3512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0975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8438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24916" eaLnBrk="1" hangingPunct="1">
              <a:spcBef>
                <a:spcPct val="0"/>
              </a:spcBef>
              <a:defRPr/>
            </a:pPr>
            <a:fld id="{0E5C3FC7-9E70-4D65-AB76-3D6F6DC7D84A}" type="slidenum">
              <a:rPr lang="en-US" altLang="en-US">
                <a:solidFill>
                  <a:prstClr val="black"/>
                </a:solidFill>
              </a:rPr>
              <a:pPr defTabSz="924916" eaLnBrk="1" hangingPunct="1">
                <a:spcBef>
                  <a:spcPct val="0"/>
                </a:spcBef>
                <a:defRPr/>
              </a:pPr>
              <a:t>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3559" name="Date Placeholder 1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3378" indent="-2859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659" indent="-2287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1122" indent="-2287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8585" indent="-2287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6048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3512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0975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8438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24916" eaLnBrk="1" hangingPunct="1">
              <a:spcBef>
                <a:spcPct val="0"/>
              </a:spcBef>
              <a:defRPr/>
            </a:pPr>
            <a:fld id="{1CA6B90F-1468-4713-897F-9D8DF04BA3F2}" type="datetime1">
              <a:rPr lang="en-US" altLang="en-US">
                <a:solidFill>
                  <a:prstClr val="black"/>
                </a:solidFill>
              </a:rPr>
              <a:pPr defTabSz="924916" eaLnBrk="1" hangingPunct="1">
                <a:spcBef>
                  <a:spcPct val="0"/>
                </a:spcBef>
                <a:defRPr/>
              </a:pPr>
              <a:t>9/22/2023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239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At</a:t>
            </a:r>
          </a:p>
        </p:txBody>
      </p:sp>
      <p:sp>
        <p:nvSpPr>
          <p:cNvPr id="2355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3378" indent="-2859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659" indent="-2287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1122" indent="-2287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8585" indent="-2287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6048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3512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0975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8438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24916" eaLnBrk="1" hangingPunct="1">
              <a:spcBef>
                <a:spcPct val="0"/>
              </a:spcBef>
              <a:defRPr/>
            </a:pPr>
            <a:r>
              <a:rPr lang="en-US" altLang="en-US">
                <a:solidFill>
                  <a:prstClr val="black"/>
                </a:solidFill>
              </a:rPr>
              <a:t>Field Services Program Supervisor</a:t>
            </a:r>
          </a:p>
        </p:txBody>
      </p:sp>
      <p:sp>
        <p:nvSpPr>
          <p:cNvPr id="23557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3378" indent="-2859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659" indent="-2287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1122" indent="-2287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8585" indent="-2287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6048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3512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0975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8438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24916" eaLnBrk="1" hangingPunct="1">
              <a:spcBef>
                <a:spcPct val="0"/>
              </a:spcBef>
              <a:defRPr/>
            </a:pPr>
            <a:r>
              <a:rPr lang="en-US" altLang="en-US">
                <a:solidFill>
                  <a:prstClr val="black"/>
                </a:solidFill>
              </a:rPr>
              <a:t>By: Stephen Works</a:t>
            </a:r>
          </a:p>
        </p:txBody>
      </p:sp>
      <p:sp>
        <p:nvSpPr>
          <p:cNvPr id="23558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3378" indent="-2859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659" indent="-2287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1122" indent="-2287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8585" indent="-2287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6048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3512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0975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8438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24916" eaLnBrk="1" hangingPunct="1">
              <a:spcBef>
                <a:spcPct val="0"/>
              </a:spcBef>
              <a:defRPr/>
            </a:pPr>
            <a:fld id="{0E5C3FC7-9E70-4D65-AB76-3D6F6DC7D84A}" type="slidenum">
              <a:rPr lang="en-US" altLang="en-US">
                <a:solidFill>
                  <a:prstClr val="black"/>
                </a:solidFill>
              </a:rPr>
              <a:pPr defTabSz="924916" eaLnBrk="1" hangingPunct="1">
                <a:spcBef>
                  <a:spcPct val="0"/>
                </a:spcBef>
                <a:defRPr/>
              </a:pPr>
              <a:t>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3559" name="Date Placeholder 1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3378" indent="-2859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659" indent="-2287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1122" indent="-2287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8585" indent="-2287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6048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3512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0975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8438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24916" eaLnBrk="1" hangingPunct="1">
              <a:spcBef>
                <a:spcPct val="0"/>
              </a:spcBef>
              <a:defRPr/>
            </a:pPr>
            <a:fld id="{1CA6B90F-1468-4713-897F-9D8DF04BA3F2}" type="datetime1">
              <a:rPr lang="en-US" altLang="en-US">
                <a:solidFill>
                  <a:prstClr val="black"/>
                </a:solidFill>
              </a:rPr>
              <a:pPr defTabSz="924916" eaLnBrk="1" hangingPunct="1">
                <a:spcBef>
                  <a:spcPct val="0"/>
                </a:spcBef>
                <a:defRPr/>
              </a:pPr>
              <a:t>9/22/2023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0332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At</a:t>
            </a:r>
          </a:p>
        </p:txBody>
      </p:sp>
      <p:sp>
        <p:nvSpPr>
          <p:cNvPr id="2355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3378" indent="-2859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659" indent="-2287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1122" indent="-2287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8585" indent="-2287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6048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3512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0975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8438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24916" eaLnBrk="1" hangingPunct="1">
              <a:spcBef>
                <a:spcPct val="0"/>
              </a:spcBef>
              <a:defRPr/>
            </a:pPr>
            <a:r>
              <a:rPr lang="en-US" altLang="en-US">
                <a:solidFill>
                  <a:prstClr val="black"/>
                </a:solidFill>
              </a:rPr>
              <a:t>Field Services Program Supervisor</a:t>
            </a:r>
          </a:p>
        </p:txBody>
      </p:sp>
      <p:sp>
        <p:nvSpPr>
          <p:cNvPr id="23557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3378" indent="-2859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659" indent="-2287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1122" indent="-2287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8585" indent="-2287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6048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3512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0975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8438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24916" eaLnBrk="1" hangingPunct="1">
              <a:spcBef>
                <a:spcPct val="0"/>
              </a:spcBef>
              <a:defRPr/>
            </a:pPr>
            <a:r>
              <a:rPr lang="en-US" altLang="en-US">
                <a:solidFill>
                  <a:prstClr val="black"/>
                </a:solidFill>
              </a:rPr>
              <a:t>By: Stephen Works</a:t>
            </a:r>
          </a:p>
        </p:txBody>
      </p:sp>
      <p:sp>
        <p:nvSpPr>
          <p:cNvPr id="23558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3378" indent="-2859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659" indent="-2287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1122" indent="-2287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8585" indent="-2287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6048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3512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0975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8438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24916" eaLnBrk="1" hangingPunct="1">
              <a:spcBef>
                <a:spcPct val="0"/>
              </a:spcBef>
              <a:defRPr/>
            </a:pPr>
            <a:fld id="{0E5C3FC7-9E70-4D65-AB76-3D6F6DC7D84A}" type="slidenum">
              <a:rPr lang="en-US" altLang="en-US">
                <a:solidFill>
                  <a:prstClr val="black"/>
                </a:solidFill>
              </a:rPr>
              <a:pPr defTabSz="924916" eaLnBrk="1" hangingPunct="1">
                <a:spcBef>
                  <a:spcPct val="0"/>
                </a:spcBef>
                <a:defRPr/>
              </a:pPr>
              <a:t>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3559" name="Date Placeholder 1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3378" indent="-2859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659" indent="-2287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1122" indent="-2287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8585" indent="-2287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6048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3512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0975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8438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24916" eaLnBrk="1" hangingPunct="1">
              <a:spcBef>
                <a:spcPct val="0"/>
              </a:spcBef>
              <a:defRPr/>
            </a:pPr>
            <a:fld id="{1CA6B90F-1468-4713-897F-9D8DF04BA3F2}" type="datetime1">
              <a:rPr lang="en-US" altLang="en-US">
                <a:solidFill>
                  <a:prstClr val="black"/>
                </a:solidFill>
              </a:rPr>
              <a:pPr defTabSz="924916" eaLnBrk="1" hangingPunct="1">
                <a:spcBef>
                  <a:spcPct val="0"/>
                </a:spcBef>
                <a:defRPr/>
              </a:pPr>
              <a:t>9/22/2023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3121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At</a:t>
            </a:r>
          </a:p>
        </p:txBody>
      </p:sp>
      <p:sp>
        <p:nvSpPr>
          <p:cNvPr id="2355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3378" indent="-2859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659" indent="-2287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1122" indent="-2287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8585" indent="-2287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6048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3512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0975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8438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24916" eaLnBrk="1" hangingPunct="1">
              <a:spcBef>
                <a:spcPct val="0"/>
              </a:spcBef>
              <a:defRPr/>
            </a:pPr>
            <a:r>
              <a:rPr lang="en-US" altLang="en-US">
                <a:solidFill>
                  <a:prstClr val="black"/>
                </a:solidFill>
              </a:rPr>
              <a:t>Field Services Program Supervisor</a:t>
            </a:r>
          </a:p>
        </p:txBody>
      </p:sp>
      <p:sp>
        <p:nvSpPr>
          <p:cNvPr id="23557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3378" indent="-2859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659" indent="-2287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1122" indent="-2287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8585" indent="-2287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6048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3512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0975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8438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24916" eaLnBrk="1" hangingPunct="1">
              <a:spcBef>
                <a:spcPct val="0"/>
              </a:spcBef>
              <a:defRPr/>
            </a:pPr>
            <a:r>
              <a:rPr lang="en-US" altLang="en-US">
                <a:solidFill>
                  <a:prstClr val="black"/>
                </a:solidFill>
              </a:rPr>
              <a:t>By: Stephen Works</a:t>
            </a:r>
          </a:p>
        </p:txBody>
      </p:sp>
      <p:sp>
        <p:nvSpPr>
          <p:cNvPr id="23558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3378" indent="-2859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659" indent="-2287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1122" indent="-2287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8585" indent="-2287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6048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3512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0975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8438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24916" eaLnBrk="1" hangingPunct="1">
              <a:spcBef>
                <a:spcPct val="0"/>
              </a:spcBef>
              <a:defRPr/>
            </a:pPr>
            <a:fld id="{0E5C3FC7-9E70-4D65-AB76-3D6F6DC7D84A}" type="slidenum">
              <a:rPr lang="en-US" altLang="en-US">
                <a:solidFill>
                  <a:prstClr val="black"/>
                </a:solidFill>
              </a:rPr>
              <a:pPr defTabSz="924916" eaLnBrk="1" hangingPunct="1">
                <a:spcBef>
                  <a:spcPct val="0"/>
                </a:spcBef>
                <a:defRPr/>
              </a:pPr>
              <a:t>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3559" name="Date Placeholder 1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3378" indent="-2859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659" indent="-2287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1122" indent="-2287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8585" indent="-2287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6048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3512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0975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8438" indent="-228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24916" eaLnBrk="1" hangingPunct="1">
              <a:spcBef>
                <a:spcPct val="0"/>
              </a:spcBef>
              <a:defRPr/>
            </a:pPr>
            <a:fld id="{1CA6B90F-1468-4713-897F-9D8DF04BA3F2}" type="datetime1">
              <a:rPr lang="en-US" altLang="en-US">
                <a:solidFill>
                  <a:prstClr val="black"/>
                </a:solidFill>
              </a:rPr>
              <a:pPr defTabSz="924916" eaLnBrk="1" hangingPunct="1">
                <a:spcBef>
                  <a:spcPct val="0"/>
                </a:spcBef>
                <a:defRPr/>
              </a:pPr>
              <a:t>9/22/2023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946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Gree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59A54A6-A87E-B642-837D-B76E361A09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2C6E16-2487-4996-88E6-6E18295686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88277"/>
            <a:ext cx="9144000" cy="2259724"/>
          </a:xfrm>
        </p:spPr>
        <p:txBody>
          <a:bodyPr anchor="b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F3A09F-7281-4CF1-9530-B195C951CB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47697"/>
            <a:ext cx="9144000" cy="2020614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209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lue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4B90842-4720-8B45-BA03-4C5319F797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FF8BDD-33ED-4EB0-8D11-829C7DB47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744" y="1825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015FD-92DD-4AED-861B-54AF62CF79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5744" y="153133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0C4F66-858D-4124-A852-DF8EEF5F82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09744" y="153133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8737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e 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4B90842-4720-8B45-BA03-4C5319F797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FF8BDD-33ED-4EB0-8D11-829C7DB47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744" y="1825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5248E00-A87A-0F42-9FBB-1DCDED0BBD4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375744" y="1545399"/>
            <a:ext cx="4989444" cy="1977749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4FA3645F-5E44-954F-900A-C910A81E98F4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5559000" y="1545399"/>
            <a:ext cx="4989444" cy="1977749"/>
          </a:xfrm>
          <a:solidFill>
            <a:schemeClr val="accent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CC9CF11-E3BC-3647-A543-12ED87393D3B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375744" y="3712196"/>
            <a:ext cx="4989444" cy="1977749"/>
          </a:xfrm>
          <a:solidFill>
            <a:schemeClr val="accent4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78CA5ED2-A2A3-854F-B40D-7FEC1976D71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559000" y="3712196"/>
            <a:ext cx="4989444" cy="1977749"/>
          </a:xfrm>
          <a:solidFill>
            <a:schemeClr val="accent5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8086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u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75870E-316E-1F4C-9C80-B0809FC09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9450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3667" y="1905001"/>
            <a:ext cx="10242551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3666" y="4344989"/>
            <a:ext cx="10242551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64281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5625" y="649805"/>
            <a:ext cx="9390944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273" y="4344989"/>
            <a:ext cx="939094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62732" y="2355850"/>
            <a:ext cx="10253485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to…</a:t>
            </a:r>
          </a:p>
        </p:txBody>
      </p:sp>
    </p:spTree>
    <p:extLst>
      <p:ext uri="{BB962C8B-B14F-4D97-AF65-F5344CB8AC3E}">
        <p14:creationId xmlns:p14="http://schemas.microsoft.com/office/powerpoint/2010/main" val="1922127664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8000" y="1411552"/>
            <a:ext cx="11176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813744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412875"/>
            <a:ext cx="11176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387498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411553"/>
            <a:ext cx="54864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11553"/>
            <a:ext cx="54864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074677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57802"/>
            <a:ext cx="54864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999" y="2174875"/>
            <a:ext cx="54864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642" y="1757802"/>
            <a:ext cx="548935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490632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159175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1343713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en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72CD2D9-3D50-284C-A326-FB266AED9C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75360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949A0434-567D-E044-8559-8FA0EB954EE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419224" y="2248615"/>
            <a:ext cx="2154238" cy="221773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7052FC14-A251-394F-9FC9-B4B786EAF86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997997" y="2248615"/>
            <a:ext cx="2154238" cy="221773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id="{FC10A15B-92C5-9048-B25B-9703F117D64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76770" y="2248615"/>
            <a:ext cx="2154238" cy="221773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5175D63-EBFF-3546-81C9-E92A30F176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19225" y="4708306"/>
            <a:ext cx="2154238" cy="1155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1F768342-39BC-284D-AC3E-F72B0C6B2C0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13761" y="4708306"/>
            <a:ext cx="2154238" cy="1155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C6AF852C-A345-7549-85D5-7D712D90A13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576770" y="4708306"/>
            <a:ext cx="2154238" cy="1155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Title Placeholder 1">
            <a:extLst>
              <a:ext uri="{FF2B5EF4-FFF2-40B4-BE49-F238E27FC236}">
                <a16:creationId xmlns:a16="http://schemas.microsoft.com/office/drawing/2014/main" id="{34E230A6-CFCC-DD41-9656-63D491E85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212" y="681099"/>
            <a:ext cx="118477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9235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0543302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1501782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508000" y="1411553"/>
            <a:ext cx="11176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617618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508000" y="1411553"/>
            <a:ext cx="11176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" y="6238876"/>
            <a:ext cx="12192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6392236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5625" y="649805"/>
            <a:ext cx="9390944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273" y="4344989"/>
            <a:ext cx="939094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62732" y="2355850"/>
            <a:ext cx="10253485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to…</a:t>
            </a:r>
          </a:p>
        </p:txBody>
      </p:sp>
    </p:spTree>
    <p:extLst>
      <p:ext uri="{BB962C8B-B14F-4D97-AF65-F5344CB8AC3E}">
        <p14:creationId xmlns:p14="http://schemas.microsoft.com/office/powerpoint/2010/main" val="17289515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en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D940CAE-B560-0D42-BFB7-D5C8E5CC39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75360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CED14E6-DA05-C34E-8852-D8CE5E85C3A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95975" y="620110"/>
            <a:ext cx="6296025" cy="623789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57B506C-19C4-2248-86BA-8D5D189D1E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1350" y="1566040"/>
            <a:ext cx="4592638" cy="47712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875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Green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F8BDD-33ED-4EB0-8D11-829C7DB47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015FD-92DD-4AED-861B-54AF62CF79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0C4F66-858D-4124-A852-DF8EEF5F82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574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en Four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F8BDD-33ED-4EB0-8D11-829C7DB47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015FD-92DD-4AED-861B-54AF62CF79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7165" y="1876704"/>
            <a:ext cx="4989444" cy="1977749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0C4F66-858D-4124-A852-DF8EEF5F82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0421" y="1876704"/>
            <a:ext cx="4989444" cy="1977749"/>
          </a:xfrm>
          <a:solidFill>
            <a:schemeClr val="accent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3BFBC7B-324E-7F45-A614-7A435E1D01C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007165" y="4043501"/>
            <a:ext cx="4989444" cy="1977749"/>
          </a:xfrm>
          <a:solidFill>
            <a:schemeClr val="accent4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5DAD30C5-97DB-A149-A1BF-0D969345CC4F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190421" y="4043501"/>
            <a:ext cx="4989444" cy="1977749"/>
          </a:xfrm>
          <a:solidFill>
            <a:schemeClr val="accent5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66705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reen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9106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127F1B4-64A6-414C-A8AC-1E0004795E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8006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5AD98DA-D87E-4343-804A-70994AEF615B}"/>
              </a:ext>
            </a:extLst>
          </p:cNvPr>
          <p:cNvSpPr txBox="1"/>
          <p:nvPr/>
        </p:nvSpPr>
        <p:spPr>
          <a:xfrm>
            <a:off x="7190913" y="6063449"/>
            <a:ext cx="4625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2C6E16-2487-4996-88E6-6E18295686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3222" y="1082566"/>
            <a:ext cx="6184777" cy="2346434"/>
          </a:xfrm>
        </p:spPr>
        <p:txBody>
          <a:bodyPr vert="horz" anchor="b" anchorCtr="0">
            <a:normAutofit/>
          </a:bodyPr>
          <a:lstStyle>
            <a:lvl1pPr algn="ctr"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F3A09F-7281-4CF1-9530-B195C951CB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3222" y="4025461"/>
            <a:ext cx="6184778" cy="1242849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96634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352A3CC-5FC1-8443-B87E-9E04BDC178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" y="10509"/>
            <a:ext cx="12188389" cy="6858000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949A0434-567D-E044-8559-8FA0EB954EE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77791" y="1483218"/>
            <a:ext cx="2154238" cy="2217738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7052FC14-A251-394F-9FC9-B4B786EAF86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2327" y="1474021"/>
            <a:ext cx="2154238" cy="2217738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id="{FC10A15B-92C5-9048-B25B-9703F117D64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35336" y="1483218"/>
            <a:ext cx="2154238" cy="2217738"/>
          </a:xfrm>
        </p:spPr>
        <p:txBody>
          <a:bodyPr/>
          <a:lstStyle/>
          <a:p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5175D63-EBFF-3546-81C9-E92A30F176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7791" y="3974166"/>
            <a:ext cx="2154238" cy="171192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1F768342-39BC-284D-AC3E-F72B0C6B2C0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2327" y="3974167"/>
            <a:ext cx="2154238" cy="171192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C6AF852C-A345-7549-85D5-7D712D90A13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35336" y="3974167"/>
            <a:ext cx="2154238" cy="17119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66447FF-3AD3-5E46-9C9E-D9F6D3A2C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738" y="0"/>
            <a:ext cx="10273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36566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e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BFB428-F794-9047-9D6A-2B080489F1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CED14E6-DA05-C34E-8852-D8CE5E85C3A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0510"/>
            <a:ext cx="5969876" cy="623789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57B506C-19C4-2248-86BA-8D5D189D1E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56308" y="901481"/>
            <a:ext cx="4592638" cy="50550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247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0C6E64-6697-4799-9187-6F5FCF362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114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F8D86C-FA33-4DA0-B27F-87D641AE63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86151"/>
            <a:ext cx="10515600" cy="39908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9C30D-EB86-44CE-975C-A23213815F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16E1C-04BF-4E9A-A600-CC2AFF2A6E3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8ADB7C-3626-0D43-9A07-FE3173DA23A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452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2" r:id="rId5"/>
    <p:sldLayoutId id="214748365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0C6E64-6697-4799-9187-6F5FCF362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114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F8D86C-FA33-4DA0-B27F-87D641AE63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86151"/>
            <a:ext cx="10515600" cy="39908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8067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3" r:id="rId5"/>
    <p:sldLayoutId id="214748366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230189"/>
            <a:ext cx="11176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412876"/>
            <a:ext cx="11176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5020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oregon.public.law/rules/oar_291-078-002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oregon.public.law/rules/oar_291-078-0026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E7DB9-5D76-4773-91A7-8F613AC005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88277"/>
            <a:ext cx="9144000" cy="1161547"/>
          </a:xfrm>
        </p:spPr>
        <p:txBody>
          <a:bodyPr/>
          <a:lstStyle/>
          <a:p>
            <a:r>
              <a:rPr lang="en-US" dirty="0"/>
              <a:t>60 Day Assessments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41AEE5-384E-4131-A540-E6A0A1E6C5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64356"/>
            <a:ext cx="9144000" cy="2020614"/>
          </a:xfrm>
        </p:spPr>
        <p:txBody>
          <a:bodyPr>
            <a:normAutofit/>
          </a:bodyPr>
          <a:lstStyle/>
          <a:p>
            <a:r>
              <a:rPr lang="en-US" dirty="0"/>
              <a:t>“OACCD initiative – Completing Needs Assessments within 60 days from admission,</a:t>
            </a:r>
          </a:p>
          <a:p>
            <a:r>
              <a:rPr lang="en-US" dirty="0"/>
              <a:t>Analysis to Implementation”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959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ocument with text on it">
            <a:extLst>
              <a:ext uri="{FF2B5EF4-FFF2-40B4-BE49-F238E27FC236}">
                <a16:creationId xmlns:a16="http://schemas.microsoft.com/office/drawing/2014/main" id="{C1BDD831-9419-229C-07EE-3B6CCE109B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1" y="120363"/>
            <a:ext cx="6173958" cy="6617273"/>
          </a:xfrm>
        </p:spPr>
      </p:pic>
    </p:spTree>
    <p:extLst>
      <p:ext uri="{BB962C8B-B14F-4D97-AF65-F5344CB8AC3E}">
        <p14:creationId xmlns:p14="http://schemas.microsoft.com/office/powerpoint/2010/main" val="248384052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Considerations for Implementation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905000" y="1680829"/>
            <a:ext cx="8382000" cy="4007251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Jurisdictionally relevant solutions – not a one size fits all intervention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Philosophy of assessment application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Consistent monitoring until fundamental tasks are re-prioritized.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Push back – considerable amounts coming.</a:t>
            </a:r>
          </a:p>
        </p:txBody>
      </p:sp>
    </p:spTree>
    <p:extLst>
      <p:ext uri="{BB962C8B-B14F-4D97-AF65-F5344CB8AC3E}">
        <p14:creationId xmlns:p14="http://schemas.microsoft.com/office/powerpoint/2010/main" val="201808680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Considerations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905000" y="1680829"/>
            <a:ext cx="8382000" cy="387798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planning</a:t>
            </a:r>
          </a:p>
        </p:txBody>
      </p:sp>
    </p:spTree>
    <p:extLst>
      <p:ext uri="{BB962C8B-B14F-4D97-AF65-F5344CB8AC3E}">
        <p14:creationId xmlns:p14="http://schemas.microsoft.com/office/powerpoint/2010/main" val="282232380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  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905000" y="1680829"/>
            <a:ext cx="8382000" cy="3588675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Assessments within 60 days of New Admissions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OAR - Risk Assessments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https://oregon.public.law/rules/oar_291-078-0020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OAR – Case Planning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https://oregon.public.law/rules/oar_291-078-0026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12082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Administrative Analysis  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905000" y="1209675"/>
            <a:ext cx="8382000" cy="5641800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Josephine County prioritized the completion of a needs assessment and case plan on new cases within 60 days from admission, (February 4</a:t>
            </a:r>
            <a:r>
              <a:rPr lang="en-US" altLang="en-US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2022)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LSCMI &amp; WRNA averaged about 75 days for completion, at that time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Began with a timeline analysis, tracked 15-20 cases from sentencing to LSCMI completion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Several points of consistent delay were identified </a:t>
            </a:r>
          </a:p>
        </p:txBody>
      </p:sp>
    </p:spTree>
    <p:extLst>
      <p:ext uri="{BB962C8B-B14F-4D97-AF65-F5344CB8AC3E}">
        <p14:creationId xmlns:p14="http://schemas.microsoft.com/office/powerpoint/2010/main" val="6236039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Administrative Analysis  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905000" y="1680829"/>
            <a:ext cx="8382000" cy="4308872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intake was being scheduled out 14-21 days on average </a:t>
            </a:r>
          </a:p>
          <a:p>
            <a:pPr marL="517525" lvl="1" indent="0">
              <a:buNone/>
            </a:pP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PO’s had “intake appointments” but time wasn’t protected, PO’s were often “re-scheduling” the LSCMI for 2-3 weeks out.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Philosophical adjustment was needed regarding rapport building.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6773433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Staff Analysis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905000" y="1680829"/>
            <a:ext cx="8382000" cy="5158335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Case Management Training was developed to facilitate a staff analysis on 2/9/22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 Plan was followed to guide the staff analysis with an emphasis on the following</a:t>
            </a:r>
          </a:p>
          <a:p>
            <a:pPr lvl="2">
              <a:buFont typeface="Times New Roman" panose="02020603050405020304" pitchFamily="18" charset="0"/>
              <a:buChar char="⁻"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Communicate objective</a:t>
            </a:r>
          </a:p>
          <a:p>
            <a:pPr lvl="2">
              <a:buFont typeface="Times New Roman" panose="02020603050405020304" pitchFamily="18" charset="0"/>
              <a:buChar char="⁻"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 the Question – WHY?</a:t>
            </a:r>
          </a:p>
          <a:p>
            <a:pPr lvl="2">
              <a:buFont typeface="Times New Roman" panose="02020603050405020304" pitchFamily="18" charset="0"/>
              <a:buChar char="⁻"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Office visit Progression</a:t>
            </a:r>
          </a:p>
          <a:p>
            <a:pPr lvl="2">
              <a:buFont typeface="Times New Roman" panose="02020603050405020304" pitchFamily="18" charset="0"/>
              <a:buChar char="⁻"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working?</a:t>
            </a:r>
          </a:p>
          <a:p>
            <a:pPr lvl="2">
              <a:buFont typeface="Times New Roman" panose="02020603050405020304" pitchFamily="18" charset="0"/>
              <a:buChar char="⁻"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Barriers </a:t>
            </a:r>
          </a:p>
          <a:p>
            <a:pPr lvl="2">
              <a:buFont typeface="Times New Roman" panose="02020603050405020304" pitchFamily="18" charset="0"/>
              <a:buChar char="⁻"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Strategies</a:t>
            </a:r>
          </a:p>
          <a:p>
            <a:pPr marL="517525" lvl="1" indent="0">
              <a:buNone/>
            </a:pP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1309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of Staff Analysis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905000" y="1680829"/>
            <a:ext cx="8382000" cy="3145476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Findings and strategies from staff analysis were summarized and emailed to staff: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Established Standards and Objectives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working for us now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 &amp; Potential Barriers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Action Steps </a:t>
            </a:r>
          </a:p>
        </p:txBody>
      </p:sp>
    </p:spTree>
    <p:extLst>
      <p:ext uri="{BB962C8B-B14F-4D97-AF65-F5344CB8AC3E}">
        <p14:creationId xmlns:p14="http://schemas.microsoft.com/office/powerpoint/2010/main" val="272718414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Operational Considerations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905000" y="1680829"/>
            <a:ext cx="8382000" cy="3447098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number of group intake days per week.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Kept the number of intake groups the same but increase the volume of participants by adding an additional certified staff member and a case specialist (for administrative efficiency). 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 Office Visit Progression</a:t>
            </a:r>
          </a:p>
        </p:txBody>
      </p:sp>
    </p:spTree>
    <p:extLst>
      <p:ext uri="{BB962C8B-B14F-4D97-AF65-F5344CB8AC3E}">
        <p14:creationId xmlns:p14="http://schemas.microsoft.com/office/powerpoint/2010/main" val="348823250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036A24-AD90-1A74-74B2-666D684709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668" y="157079"/>
            <a:ext cx="9546663" cy="77327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639985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Ongoing Analysis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905000" y="1669775"/>
            <a:ext cx="8382000" cy="4676948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OMS to track assessments – (New, Overdue, Completed)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intake list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status. Weekly follow up by Lead PO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Quarterly caseload reviews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prepared by Lead PO with Supervisor oversight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 statewide, 60 day, LSCMI / WRNA emails</a:t>
            </a:r>
          </a:p>
          <a:p>
            <a:pPr lvl="2">
              <a:buFont typeface="Times New Roman" panose="02020603050405020304" pitchFamily="18" charset="0"/>
              <a:buChar char="⁻"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Operational </a:t>
            </a:r>
          </a:p>
          <a:p>
            <a:pPr lvl="2">
              <a:buFont typeface="Times New Roman" panose="02020603050405020304" pitchFamily="18" charset="0"/>
              <a:buChar char="⁻"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Done/Pending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Dashboards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provided on OACCD website</a:t>
            </a:r>
          </a:p>
          <a:p>
            <a:pPr lvl="2">
              <a:buFont typeface="Times New Roman" panose="02020603050405020304" pitchFamily="18" charset="0"/>
              <a:buChar char="⁻"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“Assessments within 60 Days of New Admission”</a:t>
            </a:r>
          </a:p>
        </p:txBody>
      </p:sp>
    </p:spTree>
    <p:extLst>
      <p:ext uri="{BB962C8B-B14F-4D97-AF65-F5344CB8AC3E}">
        <p14:creationId xmlns:p14="http://schemas.microsoft.com/office/powerpoint/2010/main" val="357585627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Josephine County">
  <a:themeElements>
    <a:clrScheme name="Josephine County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82C341"/>
      </a:accent1>
      <a:accent2>
        <a:srgbClr val="85BACE"/>
      </a:accent2>
      <a:accent3>
        <a:srgbClr val="28702A"/>
      </a:accent3>
      <a:accent4>
        <a:srgbClr val="F37320"/>
      </a:accent4>
      <a:accent5>
        <a:srgbClr val="A9ABAC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osephine County" id="{89F1283E-87C8-45CE-94B1-6FBE6C2EC1FE}" vid="{CFBA7486-7B7B-4E65-90AF-73C6776CB3A7}"/>
    </a:ext>
  </a:extLst>
</a:theme>
</file>

<file path=ppt/theme/theme2.xml><?xml version="1.0" encoding="utf-8"?>
<a:theme xmlns:a="http://schemas.openxmlformats.org/drawingml/2006/main" name="Blue Theme">
  <a:themeElements>
    <a:clrScheme name="Josephine County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82C341"/>
      </a:accent1>
      <a:accent2>
        <a:srgbClr val="85BACE"/>
      </a:accent2>
      <a:accent3>
        <a:srgbClr val="28702A"/>
      </a:accent3>
      <a:accent4>
        <a:srgbClr val="F37320"/>
      </a:accent4>
      <a:accent5>
        <a:srgbClr val="A9ABAC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lue Segoe 4-3 template-template_April-17-2007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5301</TotalTime>
  <Words>491</Words>
  <Application>Microsoft Office PowerPoint</Application>
  <PresentationFormat>Widescreen</PresentationFormat>
  <Paragraphs>116</Paragraphs>
  <Slides>12</Slides>
  <Notes>11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Times New Roman</vt:lpstr>
      <vt:lpstr>Wingdings</vt:lpstr>
      <vt:lpstr>Josephine County</vt:lpstr>
      <vt:lpstr>Blue Theme</vt:lpstr>
      <vt:lpstr>Blue Segoe 4-3 template-template_April-17-2007</vt:lpstr>
      <vt:lpstr>60 Day Assessments</vt:lpstr>
      <vt:lpstr>Objective  </vt:lpstr>
      <vt:lpstr>Administrative Analysis  </vt:lpstr>
      <vt:lpstr>Administrative Analysis  </vt:lpstr>
      <vt:lpstr>Staff Analysis</vt:lpstr>
      <vt:lpstr>Results of Staff Analysis</vt:lpstr>
      <vt:lpstr>Operational Considerations</vt:lpstr>
      <vt:lpstr>PowerPoint Presentation</vt:lpstr>
      <vt:lpstr>Ongoing Analysis</vt:lpstr>
      <vt:lpstr>PowerPoint Presentation</vt:lpstr>
      <vt:lpstr>Considerations for Implementation</vt:lpstr>
      <vt:lpstr>Future Considerations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 SLA Project</dc:title>
  <dc:creator>Stephen Works</dc:creator>
  <cp:lastModifiedBy>Jodi Merritt</cp:lastModifiedBy>
  <cp:revision>52</cp:revision>
  <cp:lastPrinted>2021-08-23T23:46:50Z</cp:lastPrinted>
  <dcterms:created xsi:type="dcterms:W3CDTF">2020-08-08T00:55:13Z</dcterms:created>
  <dcterms:modified xsi:type="dcterms:W3CDTF">2023-09-22T20:12:30Z</dcterms:modified>
</cp:coreProperties>
</file>