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88" r:id="rId5"/>
    <p:sldId id="287"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4660"/>
  </p:normalViewPr>
  <p:slideViewPr>
    <p:cSldViewPr snapToGrid="0">
      <p:cViewPr varScale="1">
        <p:scale>
          <a:sx n="70" d="100"/>
          <a:sy n="70" d="100"/>
        </p:scale>
        <p:origin x="5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4" y="0"/>
            <a:ext cx="12186336" cy="6861188"/>
          </a:xfrm>
          <a:prstGeom prst="rect">
            <a:avLst/>
          </a:prstGeom>
        </p:spPr>
      </p:pic>
      <p:sp>
        <p:nvSpPr>
          <p:cNvPr id="3" name="Subtitle 2"/>
          <p:cNvSpPr>
            <a:spLocks noGrp="1"/>
          </p:cNvSpPr>
          <p:nvPr>
            <p:ph type="subTitle" idx="1"/>
          </p:nvPr>
        </p:nvSpPr>
        <p:spPr>
          <a:xfrm>
            <a:off x="2328672" y="4065334"/>
            <a:ext cx="6608064" cy="1655762"/>
          </a:xfrm>
        </p:spPr>
        <p:txBody>
          <a:bodyPr>
            <a:normAutofit/>
          </a:bodyPr>
          <a:lstStyle>
            <a:lvl1pPr marL="0" indent="0" algn="r">
              <a:buNone/>
              <a:defRPr sz="3200" b="0" cap="all" baseline="0">
                <a:latin typeface="Gill Sans MT Condensed" panose="020B05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p:cNvSpPr>
            <a:spLocks noGrp="1"/>
          </p:cNvSpPr>
          <p:nvPr>
            <p:ph type="title"/>
          </p:nvPr>
        </p:nvSpPr>
        <p:spPr>
          <a:xfrm>
            <a:off x="2219498" y="3035953"/>
            <a:ext cx="6717238" cy="1029381"/>
          </a:xfrm>
          <a:prstGeom prst="rect">
            <a:avLst/>
          </a:prstGeom>
        </p:spPr>
        <p:txBody>
          <a:bodyPr anchor="b">
            <a:noAutofit/>
          </a:bodyPr>
          <a:lstStyle>
            <a:lvl1pPr algn="r">
              <a:defRPr sz="3600" b="1" cap="all" baseline="0">
                <a:solidFill>
                  <a:schemeClr val="bg1"/>
                </a:solidFill>
                <a:latin typeface="Rockwell" panose="020606030202050204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05559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 y="-1"/>
            <a:ext cx="12184054" cy="6862475"/>
          </a:xfrm>
          <a:prstGeom prst="rect">
            <a:avLst/>
          </a:prstGeom>
        </p:spPr>
      </p:pic>
      <p:sp>
        <p:nvSpPr>
          <p:cNvPr id="2" name="Title 1"/>
          <p:cNvSpPr>
            <a:spLocks noGrp="1"/>
          </p:cNvSpPr>
          <p:nvPr>
            <p:ph type="title"/>
          </p:nvPr>
        </p:nvSpPr>
        <p:spPr>
          <a:xfrm>
            <a:off x="250374" y="669471"/>
            <a:ext cx="10515600" cy="1029381"/>
          </a:xfrm>
          <a:prstGeom prst="rect">
            <a:avLst/>
          </a:prstGeom>
        </p:spPr>
        <p:txBody>
          <a:bodyPr anchor="b">
            <a:normAutofit/>
          </a:bodyPr>
          <a:lstStyle>
            <a:lvl1pPr algn="r">
              <a:defRPr sz="4000" b="1" cap="all" baseline="0">
                <a:solidFill>
                  <a:schemeClr val="bg1"/>
                </a:solidFill>
                <a:latin typeface="Rockwell" panose="02060603020205020403"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664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935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 y="-1"/>
            <a:ext cx="12184054" cy="6862475"/>
          </a:xfrm>
          <a:prstGeom prst="rect">
            <a:avLst/>
          </a:prstGeom>
        </p:spPr>
      </p:pic>
      <p:sp>
        <p:nvSpPr>
          <p:cNvPr id="2" name="Title 1"/>
          <p:cNvSpPr>
            <a:spLocks noGrp="1"/>
          </p:cNvSpPr>
          <p:nvPr>
            <p:ph type="title"/>
          </p:nvPr>
        </p:nvSpPr>
        <p:spPr>
          <a:xfrm>
            <a:off x="250371" y="661307"/>
            <a:ext cx="10515600" cy="1036863"/>
          </a:xfrm>
          <a:prstGeom prst="rect">
            <a:avLst/>
          </a:prstGeom>
        </p:spPr>
        <p:txBody>
          <a:bodyPr anchor="b"/>
          <a:lstStyle>
            <a:lvl1pPr algn="r">
              <a:defRPr sz="4000" b="1" cap="all" baseline="0">
                <a:solidFill>
                  <a:schemeClr val="bg1"/>
                </a:solidFill>
                <a:latin typeface="Rockwell" panose="020606030202050204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648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648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47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 y="-1"/>
            <a:ext cx="12184054" cy="6862475"/>
          </a:xfrm>
          <a:prstGeom prst="rect">
            <a:avLst/>
          </a:prstGeom>
        </p:spPr>
      </p:pic>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0" cap="all" baseline="0">
                <a:latin typeface="Gill Sans MT Condensed" panose="020B0506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4"/>
            <a:ext cx="5157787" cy="401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0" cap="all" baseline="0">
                <a:latin typeface="Gill Sans MT Condensed" panose="020B0506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4010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250371" y="661307"/>
            <a:ext cx="10515600" cy="1036863"/>
          </a:xfrm>
          <a:prstGeom prst="rect">
            <a:avLst/>
          </a:prstGeom>
        </p:spPr>
        <p:txBody>
          <a:bodyPr anchor="b"/>
          <a:lstStyle>
            <a:lvl1pPr algn="r">
              <a:defRPr sz="4000" b="1" cap="all" baseline="0">
                <a:solidFill>
                  <a:schemeClr val="bg1"/>
                </a:solidFill>
                <a:latin typeface="Rockwell" panose="020606030202050204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4187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 y="-1"/>
            <a:ext cx="12184054" cy="6862475"/>
          </a:xfrm>
          <a:prstGeom prst="rect">
            <a:avLst/>
          </a:prstGeom>
        </p:spPr>
      </p:pic>
      <p:sp>
        <p:nvSpPr>
          <p:cNvPr id="7" name="Title 1"/>
          <p:cNvSpPr>
            <a:spLocks noGrp="1"/>
          </p:cNvSpPr>
          <p:nvPr>
            <p:ph type="title"/>
          </p:nvPr>
        </p:nvSpPr>
        <p:spPr>
          <a:xfrm>
            <a:off x="250371" y="661307"/>
            <a:ext cx="10515600" cy="1036863"/>
          </a:xfrm>
          <a:prstGeom prst="rect">
            <a:avLst/>
          </a:prstGeom>
        </p:spPr>
        <p:txBody>
          <a:bodyPr anchor="b"/>
          <a:lstStyle>
            <a:lvl1pPr algn="r">
              <a:defRPr sz="4000" b="1" cap="all" baseline="0">
                <a:solidFill>
                  <a:schemeClr val="bg1"/>
                </a:solidFill>
                <a:latin typeface="Rockwell" panose="020606030202050204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401900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834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6486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7104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DC1C60A-604B-4551-B060-71518CB0299A}"/>
              </a:ext>
            </a:extLst>
          </p:cNvPr>
          <p:cNvSpPr>
            <a:spLocks noGrp="1"/>
          </p:cNvSpPr>
          <p:nvPr>
            <p:ph type="subTitle" idx="1"/>
          </p:nvPr>
        </p:nvSpPr>
        <p:spPr/>
        <p:txBody>
          <a:bodyPr/>
          <a:lstStyle/>
          <a:p>
            <a:r>
              <a:rPr lang="en-US" dirty="0" err="1"/>
              <a:t>Oaccd</a:t>
            </a:r>
            <a:r>
              <a:rPr lang="en-US" dirty="0"/>
              <a:t>, Klamath falls</a:t>
            </a:r>
          </a:p>
          <a:p>
            <a:r>
              <a:rPr lang="en-US" dirty="0"/>
              <a:t>September 13-14, 2023</a:t>
            </a:r>
          </a:p>
        </p:txBody>
      </p:sp>
      <p:sp>
        <p:nvSpPr>
          <p:cNvPr id="3" name="Title 2">
            <a:extLst>
              <a:ext uri="{FF2B5EF4-FFF2-40B4-BE49-F238E27FC236}">
                <a16:creationId xmlns:a16="http://schemas.microsoft.com/office/drawing/2014/main" id="{527A149C-D80A-41BA-A7EB-E60D6B325B7B}"/>
              </a:ext>
            </a:extLst>
          </p:cNvPr>
          <p:cNvSpPr>
            <a:spLocks noGrp="1"/>
          </p:cNvSpPr>
          <p:nvPr>
            <p:ph type="title"/>
          </p:nvPr>
        </p:nvSpPr>
        <p:spPr/>
        <p:txBody>
          <a:bodyPr/>
          <a:lstStyle/>
          <a:p>
            <a:r>
              <a:rPr lang="en-US" dirty="0"/>
              <a:t>Contact standards</a:t>
            </a:r>
          </a:p>
        </p:txBody>
      </p:sp>
    </p:spTree>
    <p:extLst>
      <p:ext uri="{BB962C8B-B14F-4D97-AF65-F5344CB8AC3E}">
        <p14:creationId xmlns:p14="http://schemas.microsoft.com/office/powerpoint/2010/main" val="159434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FF118-15A0-4D8A-9823-F7A08A99D6D7}"/>
              </a:ext>
            </a:extLst>
          </p:cNvPr>
          <p:cNvSpPr>
            <a:spLocks noGrp="1"/>
          </p:cNvSpPr>
          <p:nvPr>
            <p:ph type="title"/>
          </p:nvPr>
        </p:nvSpPr>
        <p:spPr/>
        <p:txBody>
          <a:bodyPr/>
          <a:lstStyle/>
          <a:p>
            <a:r>
              <a:rPr lang="en-US" dirty="0"/>
              <a:t>Recommendation #1</a:t>
            </a:r>
          </a:p>
        </p:txBody>
      </p:sp>
      <p:sp>
        <p:nvSpPr>
          <p:cNvPr id="3" name="Content Placeholder 2">
            <a:extLst>
              <a:ext uri="{FF2B5EF4-FFF2-40B4-BE49-F238E27FC236}">
                <a16:creationId xmlns:a16="http://schemas.microsoft.com/office/drawing/2014/main" id="{66322140-6F75-402F-B731-C77475D58228}"/>
              </a:ext>
            </a:extLst>
          </p:cNvPr>
          <p:cNvSpPr>
            <a:spLocks noGrp="1"/>
          </p:cNvSpPr>
          <p:nvPr>
            <p:ph idx="1"/>
          </p:nvPr>
        </p:nvSpPr>
        <p:spPr/>
        <p:txBody>
          <a:bodyPr>
            <a:normAutofit/>
          </a:bodyPr>
          <a:lstStyle/>
          <a:p>
            <a:r>
              <a:rPr lang="en-US" dirty="0"/>
              <a:t>Creating a new PSC/Proxy in lieu of removing overrides</a:t>
            </a:r>
          </a:p>
          <a:p>
            <a:pPr lvl="1"/>
            <a:r>
              <a:rPr lang="en-US" u="sng" dirty="0"/>
              <a:t>Presenting concern</a:t>
            </a:r>
            <a:r>
              <a:rPr lang="en-US" dirty="0"/>
              <a:t>:  When an override is removed, there is no historical file in the CIS tables to indicate the override ever existed and is otherwise gone. With this, data is skewed, especially when pulled retroactively, potentially leading to the appearance of over or under supervision of an individual depending on the supervision level.  </a:t>
            </a:r>
          </a:p>
          <a:p>
            <a:pPr lvl="1"/>
            <a:r>
              <a:rPr lang="en-US" u="sng" dirty="0"/>
              <a:t>Recommendation</a:t>
            </a:r>
            <a:r>
              <a:rPr lang="en-US" dirty="0"/>
              <a:t>: If no longer applicable, rather than removing the override, a new PSC/Proxy is completed by the county.  </a:t>
            </a:r>
          </a:p>
          <a:p>
            <a:pPr lvl="1"/>
            <a:r>
              <a:rPr lang="en-US" u="sng" dirty="0"/>
              <a:t>Outcome</a:t>
            </a:r>
            <a:r>
              <a:rPr lang="en-US" dirty="0"/>
              <a:t>:  This change will help to ensure data integrity for future analysis and dashboard work.</a:t>
            </a:r>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56192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2D8E-33B7-415C-A71F-05352350D16A}"/>
              </a:ext>
            </a:extLst>
          </p:cNvPr>
          <p:cNvSpPr>
            <a:spLocks noGrp="1"/>
          </p:cNvSpPr>
          <p:nvPr>
            <p:ph type="title"/>
          </p:nvPr>
        </p:nvSpPr>
        <p:spPr/>
        <p:txBody>
          <a:bodyPr/>
          <a:lstStyle/>
          <a:p>
            <a:r>
              <a:rPr lang="en-US" dirty="0"/>
              <a:t>Measurable contact</a:t>
            </a:r>
          </a:p>
        </p:txBody>
      </p:sp>
      <p:sp>
        <p:nvSpPr>
          <p:cNvPr id="3" name="Content Placeholder 2">
            <a:extLst>
              <a:ext uri="{FF2B5EF4-FFF2-40B4-BE49-F238E27FC236}">
                <a16:creationId xmlns:a16="http://schemas.microsoft.com/office/drawing/2014/main" id="{1ED6CABF-528C-4DA6-8AE3-0DB37A64BC0B}"/>
              </a:ext>
            </a:extLst>
          </p:cNvPr>
          <p:cNvSpPr>
            <a:spLocks noGrp="1"/>
          </p:cNvSpPr>
          <p:nvPr>
            <p:ph idx="1"/>
          </p:nvPr>
        </p:nvSpPr>
        <p:spPr/>
        <p:txBody>
          <a:bodyPr>
            <a:normAutofit/>
          </a:bodyPr>
          <a:lstStyle/>
          <a:p>
            <a:pPr marL="0" indent="0" algn="ctr">
              <a:buNone/>
            </a:pPr>
            <a:r>
              <a:rPr lang="en-US" sz="4000" i="1" dirty="0"/>
              <a:t>Contacts with adults on supervision that are demonstrative of compliance with OAR and IGA, support public safety and aim to provide opportunities to affect behavior change.</a:t>
            </a:r>
          </a:p>
          <a:p>
            <a:pPr marL="0" indent="0">
              <a:buNone/>
            </a:pPr>
            <a:endParaRPr lang="en-US" dirty="0"/>
          </a:p>
          <a:p>
            <a:pPr marL="0" indent="0">
              <a:buNone/>
            </a:pPr>
            <a:r>
              <a:rPr lang="en-US" dirty="0"/>
              <a:t>Definition developed and approved by Contact Standards Workgroup and adopted by OACCD on 9/9/2020.</a:t>
            </a:r>
          </a:p>
          <a:p>
            <a:endParaRPr lang="en-US" dirty="0"/>
          </a:p>
          <a:p>
            <a:pPr marL="0" indent="0">
              <a:buNone/>
            </a:pPr>
            <a:endParaRPr lang="en-US" dirty="0"/>
          </a:p>
        </p:txBody>
      </p:sp>
    </p:spTree>
    <p:extLst>
      <p:ext uri="{BB962C8B-B14F-4D97-AF65-F5344CB8AC3E}">
        <p14:creationId xmlns:p14="http://schemas.microsoft.com/office/powerpoint/2010/main" val="102885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D1D18-D9BC-6F64-27BE-3FD9FC1679D2}"/>
              </a:ext>
            </a:extLst>
          </p:cNvPr>
          <p:cNvSpPr>
            <a:spLocks noGrp="1"/>
          </p:cNvSpPr>
          <p:nvPr>
            <p:ph type="title"/>
          </p:nvPr>
        </p:nvSpPr>
        <p:spPr/>
        <p:txBody>
          <a:bodyPr/>
          <a:lstStyle/>
          <a:p>
            <a:r>
              <a:rPr lang="en-US" dirty="0"/>
              <a:t>Recommendation #2</a:t>
            </a:r>
          </a:p>
        </p:txBody>
      </p:sp>
      <p:sp>
        <p:nvSpPr>
          <p:cNvPr id="3" name="Content Placeholder 2">
            <a:extLst>
              <a:ext uri="{FF2B5EF4-FFF2-40B4-BE49-F238E27FC236}">
                <a16:creationId xmlns:a16="http://schemas.microsoft.com/office/drawing/2014/main" id="{91BCF5C7-A898-EFB6-CA44-3C199C5E8AF8}"/>
              </a:ext>
            </a:extLst>
          </p:cNvPr>
          <p:cNvSpPr>
            <a:spLocks noGrp="1"/>
          </p:cNvSpPr>
          <p:nvPr>
            <p:ph idx="1"/>
          </p:nvPr>
        </p:nvSpPr>
        <p:spPr/>
        <p:txBody>
          <a:bodyPr>
            <a:normAutofit lnSpcReduction="10000"/>
          </a:bodyPr>
          <a:lstStyle/>
          <a:p>
            <a:r>
              <a:rPr lang="en-US" dirty="0"/>
              <a:t>Creation of the OV Chrono Code</a:t>
            </a:r>
          </a:p>
          <a:p>
            <a:pPr lvl="1"/>
            <a:r>
              <a:rPr lang="en-US" u="sng" dirty="0"/>
              <a:t>Presenting concern: </a:t>
            </a:r>
            <a:r>
              <a:rPr lang="en-US" dirty="0"/>
              <a:t>Some contacts meet the intent of the definition of a measurable contact, and other forms of contact do not. There is only one office chrono code to capture both measurable and non measurable contacts potentially leading to the appearance that an individual is receiving more contact than required based on their supervision level.</a:t>
            </a:r>
          </a:p>
          <a:p>
            <a:pPr lvl="1"/>
            <a:r>
              <a:rPr lang="en-US" u="sng" dirty="0"/>
              <a:t>Recommendation</a:t>
            </a:r>
            <a:r>
              <a:rPr lang="en-US" dirty="0"/>
              <a:t>:  Add a new contact code OV (Office Visit) to capture measurable contacts. Code O (Office) would be used to capture non-measurable contacts/typical administrative duties that do not fit within the measurable contact definition but still captures the important work being conducted in the office.  </a:t>
            </a:r>
          </a:p>
          <a:p>
            <a:pPr lvl="1"/>
            <a:r>
              <a:rPr lang="en-US" u="sng" dirty="0"/>
              <a:t>Outcome</a:t>
            </a:r>
            <a:r>
              <a:rPr lang="en-US" dirty="0"/>
              <a:t>: Allows counties to specify the work staff are doing and allows DOC to accurately reflect measurable vs. non-measurable contacts that are occurring. </a:t>
            </a:r>
          </a:p>
        </p:txBody>
      </p:sp>
    </p:spTree>
    <p:extLst>
      <p:ext uri="{BB962C8B-B14F-4D97-AF65-F5344CB8AC3E}">
        <p14:creationId xmlns:p14="http://schemas.microsoft.com/office/powerpoint/2010/main" val="2146210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4EEC-6460-68C5-D30B-A8CB18E03E98}"/>
              </a:ext>
            </a:extLst>
          </p:cNvPr>
          <p:cNvSpPr>
            <a:spLocks noGrp="1"/>
          </p:cNvSpPr>
          <p:nvPr>
            <p:ph type="title"/>
          </p:nvPr>
        </p:nvSpPr>
        <p:spPr/>
        <p:txBody>
          <a:bodyPr>
            <a:normAutofit/>
          </a:bodyPr>
          <a:lstStyle/>
          <a:p>
            <a:r>
              <a:rPr lang="en-US" dirty="0"/>
              <a:t>Capturing measurable contacts</a:t>
            </a:r>
          </a:p>
        </p:txBody>
      </p:sp>
      <p:sp>
        <p:nvSpPr>
          <p:cNvPr id="3" name="Content Placeholder 2">
            <a:extLst>
              <a:ext uri="{FF2B5EF4-FFF2-40B4-BE49-F238E27FC236}">
                <a16:creationId xmlns:a16="http://schemas.microsoft.com/office/drawing/2014/main" id="{9C3C0317-3DC6-0E6D-9420-6A4C0C284A64}"/>
              </a:ext>
            </a:extLst>
          </p:cNvPr>
          <p:cNvSpPr>
            <a:spLocks noGrp="1"/>
          </p:cNvSpPr>
          <p:nvPr>
            <p:ph idx="1"/>
          </p:nvPr>
        </p:nvSpPr>
        <p:spPr/>
        <p:txBody>
          <a:bodyPr>
            <a:normAutofit lnSpcReduction="10000"/>
          </a:bodyPr>
          <a:lstStyle/>
          <a:p>
            <a:r>
              <a:rPr lang="en-US" sz="2400" dirty="0"/>
              <a:t>Contacts are </a:t>
            </a:r>
            <a:r>
              <a:rPr lang="en-US" sz="2400" b="1" dirty="0"/>
              <a:t>with</a:t>
            </a:r>
            <a:r>
              <a:rPr lang="en-US" sz="2400" dirty="0"/>
              <a:t> the adult on supervision – (O) </a:t>
            </a:r>
          </a:p>
          <a:p>
            <a:r>
              <a:rPr lang="en-US" sz="2400" dirty="0"/>
              <a:t>Contacts are </a:t>
            </a:r>
            <a:r>
              <a:rPr lang="en-US" sz="2400" b="1" dirty="0"/>
              <a:t>not</a:t>
            </a:r>
            <a:r>
              <a:rPr lang="en-US" sz="2400" dirty="0"/>
              <a:t> limited to the PO</a:t>
            </a:r>
          </a:p>
          <a:p>
            <a:r>
              <a:rPr lang="en-US" sz="2400" dirty="0"/>
              <a:t>Contact can be at </a:t>
            </a:r>
            <a:r>
              <a:rPr lang="en-US" sz="2400" b="1" dirty="0"/>
              <a:t>any</a:t>
            </a:r>
            <a:r>
              <a:rPr lang="en-US" sz="2400" dirty="0"/>
              <a:t> of the following locations or contact types:</a:t>
            </a:r>
          </a:p>
          <a:p>
            <a:pPr lvl="1"/>
            <a:r>
              <a:rPr lang="en-US" sz="2000" dirty="0">
                <a:solidFill>
                  <a:srgbClr val="C00000"/>
                </a:solidFill>
              </a:rPr>
              <a:t>OV (Office Visit) </a:t>
            </a:r>
            <a:r>
              <a:rPr lang="en-US" sz="2000" strike="sngStrike" dirty="0"/>
              <a:t>Office (O)</a:t>
            </a:r>
            <a:r>
              <a:rPr lang="en-US" sz="2000" dirty="0"/>
              <a:t> (</a:t>
            </a:r>
            <a:r>
              <a:rPr lang="en-US" sz="2000" i="1" dirty="0"/>
              <a:t>as recommended)</a:t>
            </a:r>
          </a:p>
          <a:p>
            <a:pPr lvl="1"/>
            <a:r>
              <a:rPr lang="en-US" sz="2000" dirty="0"/>
              <a:t>H (Home Visit) </a:t>
            </a:r>
          </a:p>
          <a:p>
            <a:pPr lvl="1"/>
            <a:r>
              <a:rPr lang="en-US" sz="2000" dirty="0"/>
              <a:t>CORT (Court) </a:t>
            </a:r>
          </a:p>
          <a:p>
            <a:pPr lvl="1"/>
            <a:r>
              <a:rPr lang="en-US" sz="2000" dirty="0"/>
              <a:t>DAYR (day reporting) </a:t>
            </a:r>
          </a:p>
          <a:p>
            <a:pPr lvl="1"/>
            <a:r>
              <a:rPr lang="en-US" sz="2000" dirty="0"/>
              <a:t>E (employment)</a:t>
            </a:r>
          </a:p>
          <a:p>
            <a:pPr lvl="1"/>
            <a:r>
              <a:rPr lang="en-US" sz="2000" dirty="0"/>
              <a:t>FLD (Field) </a:t>
            </a:r>
          </a:p>
          <a:p>
            <a:pPr lvl="1"/>
            <a:r>
              <a:rPr lang="en-US" sz="2000" dirty="0"/>
              <a:t>J (jail)</a:t>
            </a:r>
          </a:p>
          <a:p>
            <a:pPr lvl="1"/>
            <a:r>
              <a:rPr lang="en-US" sz="2000" dirty="0"/>
              <a:t>TX (treatment)</a:t>
            </a:r>
          </a:p>
          <a:p>
            <a:pPr lvl="1"/>
            <a:r>
              <a:rPr lang="en-US" sz="2000" dirty="0"/>
              <a:t>VV (Virtual Visit)</a:t>
            </a:r>
          </a:p>
          <a:p>
            <a:pPr lvl="1"/>
            <a:r>
              <a:rPr lang="en-US" sz="2000" dirty="0"/>
              <a:t>TV (Telephone Visit)</a:t>
            </a:r>
            <a:endParaRPr lang="en-US" sz="2400" dirty="0"/>
          </a:p>
          <a:p>
            <a:pPr marL="0" indent="0">
              <a:buNone/>
            </a:pPr>
            <a:endParaRPr lang="en-US" sz="2400" dirty="0"/>
          </a:p>
          <a:p>
            <a:endParaRPr lang="en-US" dirty="0"/>
          </a:p>
        </p:txBody>
      </p:sp>
      <p:pic>
        <p:nvPicPr>
          <p:cNvPr id="11" name="Picture 10" descr="Business handshake">
            <a:extLst>
              <a:ext uri="{FF2B5EF4-FFF2-40B4-BE49-F238E27FC236}">
                <a16:creationId xmlns:a16="http://schemas.microsoft.com/office/drawing/2014/main" id="{E2454E4A-0C1A-2A12-53A4-443B8E696E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78532" y="3648722"/>
            <a:ext cx="4307295" cy="2539807"/>
          </a:xfrm>
          <a:prstGeom prst="rect">
            <a:avLst/>
          </a:prstGeom>
        </p:spPr>
      </p:pic>
    </p:spTree>
    <p:extLst>
      <p:ext uri="{BB962C8B-B14F-4D97-AF65-F5344CB8AC3E}">
        <p14:creationId xmlns:p14="http://schemas.microsoft.com/office/powerpoint/2010/main" val="41502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6948-02BA-47B5-8D48-855F1629DDAF}"/>
              </a:ext>
            </a:extLst>
          </p:cNvPr>
          <p:cNvSpPr>
            <a:spLocks noGrp="1"/>
          </p:cNvSpPr>
          <p:nvPr>
            <p:ph type="title"/>
          </p:nvPr>
        </p:nvSpPr>
        <p:spPr/>
        <p:txBody>
          <a:bodyPr/>
          <a:lstStyle/>
          <a:p>
            <a:r>
              <a:rPr lang="en-US" dirty="0"/>
              <a:t>Q&amp;A</a:t>
            </a:r>
          </a:p>
        </p:txBody>
      </p:sp>
      <p:pic>
        <p:nvPicPr>
          <p:cNvPr id="5" name="Content Placeholder 4" descr="Sticky notes with question marks">
            <a:extLst>
              <a:ext uri="{FF2B5EF4-FFF2-40B4-BE49-F238E27FC236}">
                <a16:creationId xmlns:a16="http://schemas.microsoft.com/office/drawing/2014/main" id="{D63F7BDB-495C-FA09-28A1-CE2C1AF9BC51}"/>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596753" y="1825625"/>
            <a:ext cx="6998494" cy="4665663"/>
          </a:xfrm>
        </p:spPr>
      </p:pic>
    </p:spTree>
    <p:extLst>
      <p:ext uri="{BB962C8B-B14F-4D97-AF65-F5344CB8AC3E}">
        <p14:creationId xmlns:p14="http://schemas.microsoft.com/office/powerpoint/2010/main" val="346553353"/>
      </p:ext>
    </p:extLst>
  </p:cSld>
  <p:clrMapOvr>
    <a:masterClrMapping/>
  </p:clrMapOvr>
</p:sld>
</file>

<file path=ppt/theme/theme1.xml><?xml version="1.0" encoding="utf-8"?>
<a:theme xmlns:a="http://schemas.openxmlformats.org/drawingml/2006/main" name="DOC_PPT_TEMPLATE_16x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C_PPT_TEMPLATE_16x9" id="{E968F750-7D11-4103-AB79-D68245C0404C}" vid="{12AAC66F-FCCE-4C69-BB9B-852E20D3F12E}"/>
    </a:ext>
  </a:extLst>
</a:theme>
</file>

<file path=docProps/app.xml><?xml version="1.0" encoding="utf-8"?>
<Properties xmlns="http://schemas.openxmlformats.org/officeDocument/2006/extended-properties" xmlns:vt="http://schemas.openxmlformats.org/officeDocument/2006/docPropsVTypes">
  <Template>DOC_PPT_template_16x9</Template>
  <TotalTime>626</TotalTime>
  <Words>400</Words>
  <Application>Microsoft Office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Gill Sans MT Condensed</vt:lpstr>
      <vt:lpstr>Rockwell</vt:lpstr>
      <vt:lpstr>DOC_PPT_TEMPLATE_16x9</vt:lpstr>
      <vt:lpstr>Contact standards</vt:lpstr>
      <vt:lpstr>Recommendation #1</vt:lpstr>
      <vt:lpstr>Measurable contact</vt:lpstr>
      <vt:lpstr>Recommendation #2</vt:lpstr>
      <vt:lpstr>Capturing measurable contacts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SITLER Denise * DOC</dc:creator>
  <cp:lastModifiedBy>Jodi Merritt</cp:lastModifiedBy>
  <cp:revision>22</cp:revision>
  <dcterms:created xsi:type="dcterms:W3CDTF">2021-12-08T16:15:40Z</dcterms:created>
  <dcterms:modified xsi:type="dcterms:W3CDTF">2023-09-22T20:13:43Z</dcterms:modified>
</cp:coreProperties>
</file>