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2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4" y="0"/>
            <a:ext cx="12186336" cy="686118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28672" y="4065334"/>
            <a:ext cx="6608064" cy="1655762"/>
          </a:xfrm>
        </p:spPr>
        <p:txBody>
          <a:bodyPr>
            <a:normAutofit/>
          </a:bodyPr>
          <a:lstStyle>
            <a:lvl1pPr marL="0" indent="0" algn="r">
              <a:buNone/>
              <a:defRPr sz="3200" b="0" cap="all" baseline="0">
                <a:latin typeface="Gill Sans MT Condensed" panose="020B05060201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19498" y="3035953"/>
            <a:ext cx="6717238" cy="1029381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3600" b="1" cap="all" baseline="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59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" y="-1"/>
            <a:ext cx="12184054" cy="6862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374" y="669471"/>
            <a:ext cx="10515600" cy="10293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4000" b="1" cap="all" baseline="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4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35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" y="-1"/>
            <a:ext cx="12184054" cy="6862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371" y="661307"/>
            <a:ext cx="10515600" cy="1036863"/>
          </a:xfrm>
          <a:prstGeom prst="rect">
            <a:avLst/>
          </a:prstGeom>
        </p:spPr>
        <p:txBody>
          <a:bodyPr anchor="b"/>
          <a:lstStyle>
            <a:lvl1pPr algn="r">
              <a:defRPr sz="4000" b="1" cap="all" baseline="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486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486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847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" y="-1"/>
            <a:ext cx="12184054" cy="686247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 cap="all" baseline="0">
                <a:latin typeface="Gill Sans MT Condensed" panose="020B0506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157787" cy="4010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 cap="all" baseline="0">
                <a:latin typeface="Gill Sans MT Condensed" panose="020B0506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40100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50371" y="661307"/>
            <a:ext cx="10515600" cy="1036863"/>
          </a:xfrm>
          <a:prstGeom prst="rect">
            <a:avLst/>
          </a:prstGeom>
        </p:spPr>
        <p:txBody>
          <a:bodyPr anchor="b"/>
          <a:lstStyle>
            <a:lvl1pPr algn="r">
              <a:defRPr sz="4000" b="1" cap="all" baseline="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73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" y="-1"/>
            <a:ext cx="12184054" cy="6862475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50371" y="661307"/>
            <a:ext cx="10515600" cy="1036863"/>
          </a:xfrm>
          <a:prstGeom prst="rect">
            <a:avLst/>
          </a:prstGeom>
        </p:spPr>
        <p:txBody>
          <a:bodyPr anchor="b"/>
          <a:lstStyle>
            <a:lvl1pPr algn="r">
              <a:defRPr sz="4000" b="1" cap="all" baseline="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00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983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648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7104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8EA5804-1D52-CCAE-2170-12486981A0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718" y="4065334"/>
            <a:ext cx="7808258" cy="1655762"/>
          </a:xfrm>
        </p:spPr>
        <p:txBody>
          <a:bodyPr/>
          <a:lstStyle/>
          <a:p>
            <a:pPr algn="ctr"/>
            <a:r>
              <a:rPr lang="en-US" dirty="0"/>
              <a:t>Plan and Findings for DOC and Community Corrections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F0509BD-DFC3-D64C-6403-FF7B7ED1F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Windows 11 Migration and IACS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90222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F6256-DE8E-8B5C-51AD-D40361FEE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5E11A-3F61-1549-A328-B67033705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Objective:</a:t>
            </a:r>
          </a:p>
          <a:p>
            <a:r>
              <a:rPr lang="en-US" sz="2400" dirty="0"/>
              <a:t>Migrate all DOC-supported CC domain computers to Windows 11, including IBM </a:t>
            </a:r>
            <a:r>
              <a:rPr lang="en-US" sz="2400" dirty="0" err="1"/>
              <a:t>iAccess</a:t>
            </a:r>
            <a:r>
              <a:rPr lang="en-US" sz="2400" dirty="0"/>
              <a:t> Client Solutions (iACS), by October 2025. </a:t>
            </a:r>
          </a:p>
          <a:p>
            <a:r>
              <a:rPr lang="en-US" sz="2400" dirty="0"/>
              <a:t>Migrate all non-DOC supported computers to </a:t>
            </a:r>
            <a:r>
              <a:rPr lang="en-US" sz="2400" dirty="0" err="1"/>
              <a:t>iACS</a:t>
            </a:r>
            <a:r>
              <a:rPr lang="en-US" sz="2400" dirty="0"/>
              <a:t>, by October 2025</a:t>
            </a:r>
          </a:p>
          <a:p>
            <a:r>
              <a:rPr lang="en-US" sz="2400" dirty="0"/>
              <a:t>Current emulator will not be supported after October 2025.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Key Considerations: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DOC controls all supported CC domain computers, Golden Counties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Non-DOC-supported Community Corrections machines and outside agencies are beyond DOC control.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193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3F4A79-2887-C075-8459-2892CB69C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206" y="847288"/>
            <a:ext cx="10515600" cy="825715"/>
          </a:xfrm>
        </p:spPr>
        <p:txBody>
          <a:bodyPr/>
          <a:lstStyle/>
          <a:p>
            <a:r>
              <a:rPr lang="en-US" dirty="0"/>
              <a:t>iACS and </a:t>
            </a:r>
            <a:r>
              <a:rPr lang="en-US" dirty="0" err="1"/>
              <a:t>DOCwebb</a:t>
            </a:r>
            <a:r>
              <a:rPr lang="en-US" dirty="0"/>
              <a:t> Overview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91EB4C-467C-66AD-A9E5-399AC8A2E4D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IBM </a:t>
            </a:r>
            <a:r>
              <a:rPr lang="en-US" b="1" dirty="0" err="1"/>
              <a:t>iAccess</a:t>
            </a:r>
            <a:r>
              <a:rPr lang="en-US" b="1" dirty="0"/>
              <a:t> Client Solutions (iACS):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Platform for accessing IBM i systems.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Essential for </a:t>
            </a:r>
            <a:r>
              <a:rPr lang="en-US" dirty="0">
                <a:ln w="6350">
                  <a:solidFill>
                    <a:schemeClr val="tx1"/>
                  </a:solidFill>
                </a:ln>
              </a:rPr>
              <a:t>DOC-supported</a:t>
            </a:r>
            <a:r>
              <a:rPr lang="en-US" dirty="0"/>
              <a:t> machines.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3FF61B-0075-8F80-8919-4E83AB2A74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DOCwebb</a:t>
            </a:r>
            <a:r>
              <a:rPr lang="en-US" b="1" dirty="0"/>
              <a:t> Upgrade: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Considered for outside agencies and corrections but deferred due to challenges.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564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6C593-F35C-EFDE-CE4F-0016AC3F9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264" y="889233"/>
            <a:ext cx="10515600" cy="792841"/>
          </a:xfrm>
        </p:spPr>
        <p:txBody>
          <a:bodyPr>
            <a:normAutofit/>
          </a:bodyPr>
          <a:lstStyle/>
          <a:p>
            <a:r>
              <a:rPr lang="en-US" sz="3400" b="1" dirty="0"/>
              <a:t>Findings and Challenges</a:t>
            </a:r>
            <a:endParaRPr lang="en-US" sz="3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262AA-88FE-1314-D6C7-0C95A3628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b="1" dirty="0"/>
              <a:t>Technical Issues with </a:t>
            </a:r>
            <a:r>
              <a:rPr lang="en-US" b="1" dirty="0" err="1"/>
              <a:t>DOCwebb</a:t>
            </a:r>
            <a:r>
              <a:rPr lang="en-US" b="1" dirty="0"/>
              <a:t>: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sz="1800" dirty="0"/>
              <a:t>Mapping issues requiring vendor assistance:</a:t>
            </a:r>
          </a:p>
          <a:p>
            <a:pPr lvl="2"/>
            <a:r>
              <a:rPr lang="en-US" sz="1800" dirty="0"/>
              <a:t>Cursor behavior</a:t>
            </a:r>
          </a:p>
          <a:p>
            <a:pPr lvl="2"/>
            <a:r>
              <a:rPr lang="en-US" sz="1800" dirty="0"/>
              <a:t>Function keys malfunctioning</a:t>
            </a:r>
          </a:p>
          <a:p>
            <a:pPr lvl="2"/>
            <a:r>
              <a:rPr lang="en-US" sz="1800" dirty="0"/>
              <a:t>Screens freezing</a:t>
            </a:r>
          </a:p>
          <a:p>
            <a:pPr lvl="2"/>
            <a:r>
              <a:rPr lang="en-US" sz="1800" dirty="0"/>
              <a:t>Lag time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Financial Considerations: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License cost: $207.03 per user for </a:t>
            </a:r>
            <a:r>
              <a:rPr lang="en-US" sz="1800" dirty="0" err="1"/>
              <a:t>DOCwebb</a:t>
            </a:r>
            <a:endParaRPr lang="en-US" sz="1800" dirty="0"/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Approximately 2,000 users in Community Corrections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Irreversibility: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sz="1900" dirty="0"/>
              <a:t>Migration to iACS is a one-way process</a:t>
            </a:r>
          </a:p>
        </p:txBody>
      </p:sp>
    </p:spTree>
    <p:extLst>
      <p:ext uri="{BB962C8B-B14F-4D97-AF65-F5344CB8AC3E}">
        <p14:creationId xmlns:p14="http://schemas.microsoft.com/office/powerpoint/2010/main" val="116761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9322E-5E23-EDD4-F901-3B113DF10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Decisions and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316FB-4CAD-99C8-4B33-B591D339C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Decision: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Offer </a:t>
            </a:r>
            <a:r>
              <a:rPr lang="en-US" b="1" dirty="0"/>
              <a:t>desktop version of iACS</a:t>
            </a:r>
            <a:r>
              <a:rPr lang="en-US" dirty="0"/>
              <a:t> to outside agencies and Community Corrections.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Provide an </a:t>
            </a:r>
            <a:r>
              <a:rPr lang="en-US" b="1" dirty="0"/>
              <a:t>installation guide</a:t>
            </a:r>
            <a:r>
              <a:rPr lang="en-US" dirty="0"/>
              <a:t> to county IT teams for setup and management.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Defer use of </a:t>
            </a:r>
            <a:r>
              <a:rPr lang="en-US" b="1" dirty="0" err="1"/>
              <a:t>DOCwebb</a:t>
            </a:r>
            <a:r>
              <a:rPr lang="en-US" b="1" dirty="0"/>
              <a:t> upgrade</a:t>
            </a:r>
            <a:r>
              <a:rPr lang="en-US" dirty="0"/>
              <a:t> for outside agencies and corrections at this time.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061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77D79F2-74C4-7F43-B6E6-77651FD55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0402B1E7-F2CD-1AE2-33F7-4A743D249C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22973" y="1852521"/>
            <a:ext cx="9946053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 Outside Agencies and Community Corrections: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DOC to develop and distribute an installation guide for the desktop version of iACS.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Offer limited technical support for installations.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400" dirty="0">
                <a:latin typeface="Arial" panose="020B0604020202020204" pitchFamily="34" charset="0"/>
              </a:rPr>
              <a:t>Instructions to be ready mid June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Need two counties (non-DOC supported) to migrate beginning of July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400" dirty="0">
                <a:latin typeface="Arial" panose="020B0604020202020204" pitchFamily="34" charset="0"/>
              </a:rPr>
              <a:t>Remaining counties should migrate in August, at latest in September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Testing: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Continue testing iACS desktop to resolve known issues.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Work with vendors to address mapping and functionality challenges.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032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F770D-EAD6-F319-6FDF-B82CC09D4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4F1CA68-4BBD-2603-4310-984BEC066F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79876" y="1982450"/>
            <a:ext cx="10657276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Migration to Windows 11 and iACS is crucial for operational continuity.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000" dirty="0">
                <a:latin typeface="Arial" panose="020B0604020202020204" pitchFamily="34" charset="0"/>
              </a:rPr>
              <a:t>Outside agencies can use Windows 10 or 11 – testing under way with users on Windows 10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Outside agencies and Community Corrections will use desktop iACS to ensure functionality.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Deferred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DOCwebb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upgrade minimizes risks and ensures stability. </a:t>
            </a:r>
          </a:p>
        </p:txBody>
      </p:sp>
    </p:spTree>
    <p:extLst>
      <p:ext uri="{BB962C8B-B14F-4D97-AF65-F5344CB8AC3E}">
        <p14:creationId xmlns:p14="http://schemas.microsoft.com/office/powerpoint/2010/main" val="3796282946"/>
      </p:ext>
    </p:extLst>
  </p:cSld>
  <p:clrMapOvr>
    <a:masterClrMapping/>
  </p:clrMapOvr>
</p:sld>
</file>

<file path=ppt/theme/theme1.xml><?xml version="1.0" encoding="utf-8"?>
<a:theme xmlns:a="http://schemas.openxmlformats.org/drawingml/2006/main" name="DOC_PPT_TEMPLATE_16x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C_PPT_TEMPLATE_16x9" id="{E968F750-7D11-4103-AB79-D68245C0404C}" vid="{12AAC66F-FCCE-4C69-BB9B-852E20D3F12E}"/>
    </a:ext>
  </a:extLst>
</a:theme>
</file>

<file path=docMetadata/LabelInfo.xml><?xml version="1.0" encoding="utf-8"?>
<clbl:labelList xmlns:clbl="http://schemas.microsoft.com/office/2020/mipLabelMetadata">
  <clbl:label id="{8a318f78-deb5-4775-a284-ff12298f8b98}" enabled="1" method="Privileged" siteId="{3f781cf3-3792-477b-abf5-ff27250dd659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DOC_PPT_template_16x9 (1)</Template>
  <TotalTime>289</TotalTime>
  <Words>351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MT Condensed</vt:lpstr>
      <vt:lpstr>Rockwell</vt:lpstr>
      <vt:lpstr>DOC_PPT_TEMPLATE_16x9</vt:lpstr>
      <vt:lpstr>Windows 11 Migration and IACS Implementation</vt:lpstr>
      <vt:lpstr>Project Overview</vt:lpstr>
      <vt:lpstr>iACS and DOCwebb Overview</vt:lpstr>
      <vt:lpstr>Findings and Challenges</vt:lpstr>
      <vt:lpstr>Decisions and Recommendations</vt:lpstr>
      <vt:lpstr>Next Steps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11 Migration and iACS Implementation</dc:title>
  <dc:creator>THOMAS Susan M * DOC</dc:creator>
  <cp:lastModifiedBy>Jodi Merritt</cp:lastModifiedBy>
  <cp:revision>8</cp:revision>
  <dcterms:created xsi:type="dcterms:W3CDTF">2024-12-03T19:02:02Z</dcterms:created>
  <dcterms:modified xsi:type="dcterms:W3CDTF">2025-05-19T21:10:27Z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318f78-deb5-4775-a284-ff12298f8b98_Enabled">
    <vt:lpwstr>true</vt:lpwstr>
  </property>
  <property fmtid="{D5CDD505-2E9C-101B-9397-08002B2CF9AE}" pid="3" name="MSIP_Label_8a318f78-deb5-4775-a284-ff12298f8b98_SetDate">
    <vt:lpwstr>2024-12-03T19:34:08Z</vt:lpwstr>
  </property>
  <property fmtid="{D5CDD505-2E9C-101B-9397-08002B2CF9AE}" pid="4" name="MSIP_Label_8a318f78-deb5-4775-a284-ff12298f8b98_Method">
    <vt:lpwstr>Privileged</vt:lpwstr>
  </property>
  <property fmtid="{D5CDD505-2E9C-101B-9397-08002B2CF9AE}" pid="5" name="MSIP_Label_8a318f78-deb5-4775-a284-ff12298f8b98_Name">
    <vt:lpwstr>Level 2 - Limited (Items)</vt:lpwstr>
  </property>
  <property fmtid="{D5CDD505-2E9C-101B-9397-08002B2CF9AE}" pid="6" name="MSIP_Label_8a318f78-deb5-4775-a284-ff12298f8b98_SiteId">
    <vt:lpwstr>3f781cf3-3792-477b-abf5-ff27250dd659</vt:lpwstr>
  </property>
  <property fmtid="{D5CDD505-2E9C-101B-9397-08002B2CF9AE}" pid="7" name="MSIP_Label_8a318f78-deb5-4775-a284-ff12298f8b98_ActionId">
    <vt:lpwstr>70967374-c55d-40ec-82e6-5ad9429150ce</vt:lpwstr>
  </property>
  <property fmtid="{D5CDD505-2E9C-101B-9397-08002B2CF9AE}" pid="8" name="MSIP_Label_8a318f78-deb5-4775-a284-ff12298f8b98_ContentBits">
    <vt:lpwstr>0</vt:lpwstr>
  </property>
</Properties>
</file>